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1"/>
  </p:sldMasterIdLst>
  <p:notesMasterIdLst>
    <p:notesMasterId r:id="rId23"/>
  </p:notesMasterIdLst>
  <p:handoutMasterIdLst>
    <p:handoutMasterId r:id="rId24"/>
  </p:handoutMasterIdLst>
  <p:sldIdLst>
    <p:sldId id="1879" r:id="rId12"/>
    <p:sldId id="1744" r:id="rId13"/>
    <p:sldId id="1740" r:id="rId14"/>
    <p:sldId id="1876" r:id="rId15"/>
    <p:sldId id="1877" r:id="rId16"/>
    <p:sldId id="1872" r:id="rId17"/>
    <p:sldId id="1873" r:id="rId18"/>
    <p:sldId id="1875" r:id="rId19"/>
    <p:sldId id="1874" r:id="rId20"/>
    <p:sldId id="1742" r:id="rId21"/>
    <p:sldId id="1701" r:id="rId22"/>
  </p:sldIdLst>
  <p:sldSz cx="10363200" cy="7772400"/>
  <p:notesSz cx="9601200" cy="7315200"/>
  <p:custDataLst>
    <p:custData r:id="rId8"/>
    <p:custData r:id="rId6"/>
    <p:custData r:id="rId2"/>
    <p:custData r:id="rId9"/>
    <p:custData r:id="rId4"/>
    <p:custData r:id="rId5"/>
    <p:custData r:id="rId7"/>
  </p:custDataLst>
  <p:defaultTex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81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67" autoAdjust="0"/>
    <p:restoredTop sz="94660"/>
  </p:normalViewPr>
  <p:slideViewPr>
    <p:cSldViewPr snapToGrid="0">
      <p:cViewPr varScale="1">
        <p:scale>
          <a:sx n="61" d="100"/>
          <a:sy n="61" d="100"/>
        </p:scale>
        <p:origin x="1040" y="68"/>
      </p:cViewPr>
      <p:guideLst/>
    </p:cSldViewPr>
  </p:slideViewPr>
  <p:notesTextViewPr>
    <p:cViewPr>
      <p:scale>
        <a:sx n="1" d="1"/>
        <a:sy n="1" d="1"/>
      </p:scale>
      <p:origin x="0" y="0"/>
    </p:cViewPr>
  </p:notesTextViewPr>
  <p:notesViewPr>
    <p:cSldViewPr snapToGrid="0">
      <p:cViewPr varScale="1">
        <p:scale>
          <a:sx n="87" d="100"/>
          <a:sy n="87" d="100"/>
        </p:scale>
        <p:origin x="3112"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customXml" Target="../customXml/item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customXml" Target="../customXml/item10.xml"/><Relationship Id="rId19" Type="http://schemas.openxmlformats.org/officeDocument/2006/relationships/slide" Target="slides/slide8.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hcc-fileprint\sys\Share\Marketing%20Team\PROJECTS\2021%20Specialty%20Webcasts\Foundations%20vs%20DAFs\Charts%20for%20June%2022nd%20Webcas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t>Contribution to</a:t>
            </a:r>
            <a:r>
              <a:rPr lang="en-US" sz="1800" baseline="0" dirty="0"/>
              <a:t> DAFs as a % of Total Individual Giving</a:t>
            </a:r>
            <a:endParaRPr lang="en-US" sz="1800"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5197735416203281E-2"/>
          <c:y val="0.10085459621349165"/>
          <c:w val="0.9296045291675934"/>
          <c:h val="0.79221343834014624"/>
        </c:manualLayout>
      </c:layout>
      <c:scatterChart>
        <c:scatterStyle val="lineMarker"/>
        <c:varyColors val="0"/>
        <c:ser>
          <c:idx val="0"/>
          <c:order val="0"/>
          <c:tx>
            <c:strRef>
              <c:f>Sheet1!$B$2</c:f>
              <c:strCache>
                <c:ptCount val="1"/>
                <c:pt idx="0">
                  <c:v>DAF % Contribution</c:v>
                </c:pt>
              </c:strCache>
            </c:strRef>
          </c:tx>
          <c:spPr>
            <a:ln w="28575" cap="rnd">
              <a:solidFill>
                <a:schemeClr val="accent1"/>
              </a:solidFill>
              <a:round/>
            </a:ln>
            <a:effectLst/>
          </c:spPr>
          <c:marker>
            <c:symbol val="circle"/>
            <c:size val="9"/>
            <c:spPr>
              <a:solidFill>
                <a:schemeClr val="accent1"/>
              </a:solidFill>
              <a:ln w="25400">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xVal>
            <c:numRef>
              <c:f>Sheet1!$A$3:$A$11</c:f>
              <c:numCache>
                <c:formatCode>General</c:formatCode>
                <c:ptCount val="9"/>
                <c:pt idx="0">
                  <c:v>2011</c:v>
                </c:pt>
                <c:pt idx="1">
                  <c:v>2012</c:v>
                </c:pt>
                <c:pt idx="2">
                  <c:v>2013</c:v>
                </c:pt>
                <c:pt idx="3">
                  <c:v>2014</c:v>
                </c:pt>
                <c:pt idx="4">
                  <c:v>2015</c:v>
                </c:pt>
                <c:pt idx="5">
                  <c:v>2016</c:v>
                </c:pt>
                <c:pt idx="6">
                  <c:v>2017</c:v>
                </c:pt>
                <c:pt idx="7">
                  <c:v>2018</c:v>
                </c:pt>
                <c:pt idx="8">
                  <c:v>2019</c:v>
                </c:pt>
              </c:numCache>
            </c:numRef>
          </c:xVal>
          <c:yVal>
            <c:numRef>
              <c:f>Sheet1!$B$3:$B$11</c:f>
              <c:numCache>
                <c:formatCode>0.0%</c:formatCode>
                <c:ptCount val="9"/>
                <c:pt idx="0">
                  <c:v>4.8000000000000001E-2</c:v>
                </c:pt>
                <c:pt idx="1">
                  <c:v>5.7000000000000002E-2</c:v>
                </c:pt>
                <c:pt idx="2">
                  <c:v>7.0999999999999994E-2</c:v>
                </c:pt>
                <c:pt idx="3">
                  <c:v>7.9000000000000001E-2</c:v>
                </c:pt>
                <c:pt idx="4">
                  <c:v>8.1000000000000003E-2</c:v>
                </c:pt>
                <c:pt idx="5">
                  <c:v>0.09</c:v>
                </c:pt>
                <c:pt idx="6">
                  <c:v>0.105</c:v>
                </c:pt>
                <c:pt idx="7">
                  <c:v>0.127</c:v>
                </c:pt>
                <c:pt idx="8">
                  <c:v>0.127</c:v>
                </c:pt>
              </c:numCache>
            </c:numRef>
          </c:yVal>
          <c:smooth val="0"/>
          <c:extLst>
            <c:ext xmlns:c16="http://schemas.microsoft.com/office/drawing/2014/chart" uri="{C3380CC4-5D6E-409C-BE32-E72D297353CC}">
              <c16:uniqueId val="{00000000-C3BB-49CA-B2FD-A86A893E8F77}"/>
            </c:ext>
          </c:extLst>
        </c:ser>
        <c:dLbls>
          <c:showLegendKey val="0"/>
          <c:showVal val="0"/>
          <c:showCatName val="0"/>
          <c:showSerName val="0"/>
          <c:showPercent val="0"/>
          <c:showBubbleSize val="0"/>
        </c:dLbls>
        <c:axId val="711620160"/>
        <c:axId val="711619504"/>
      </c:scatterChart>
      <c:valAx>
        <c:axId val="711620160"/>
        <c:scaling>
          <c:orientation val="minMax"/>
          <c:max val="2019"/>
          <c:min val="2011"/>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11619504"/>
        <c:crosses val="autoZero"/>
        <c:crossBetween val="midCat"/>
      </c:valAx>
      <c:valAx>
        <c:axId val="711619504"/>
        <c:scaling>
          <c:orientation val="minMax"/>
        </c:scaling>
        <c:delete val="1"/>
        <c:axPos val="l"/>
        <c:numFmt formatCode="0.0%" sourceLinked="1"/>
        <c:majorTickMark val="none"/>
        <c:minorTickMark val="none"/>
        <c:tickLblPos val="nextTo"/>
        <c:crossAx val="71162016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160520" cy="36703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5438458" y="1"/>
            <a:ext cx="4160520" cy="367030"/>
          </a:xfrm>
          <a:prstGeom prst="rect">
            <a:avLst/>
          </a:prstGeom>
        </p:spPr>
        <p:txBody>
          <a:bodyPr vert="horz" lIns="96661" tIns="48331" rIns="96661" bIns="48331" rtlCol="0"/>
          <a:lstStyle>
            <a:lvl1pPr algn="r">
              <a:defRPr sz="1300"/>
            </a:lvl1pPr>
          </a:lstStyle>
          <a:p>
            <a:fld id="{A69E518D-7FEB-48AF-BFC7-3F5F9DB0EB52}" type="datetimeFigureOut">
              <a:rPr lang="en-US" smtClean="0"/>
              <a:t>10/1/2021</a:t>
            </a:fld>
            <a:endParaRPr lang="en-US"/>
          </a:p>
        </p:txBody>
      </p:sp>
      <p:sp>
        <p:nvSpPr>
          <p:cNvPr id="4" name="Footer Placeholder 3"/>
          <p:cNvSpPr>
            <a:spLocks noGrp="1"/>
          </p:cNvSpPr>
          <p:nvPr>
            <p:ph type="ftr" sz="quarter" idx="2"/>
          </p:nvPr>
        </p:nvSpPr>
        <p:spPr>
          <a:xfrm>
            <a:off x="0" y="6948171"/>
            <a:ext cx="4160520" cy="367029"/>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5438458" y="6948171"/>
            <a:ext cx="4160520" cy="367029"/>
          </a:xfrm>
          <a:prstGeom prst="rect">
            <a:avLst/>
          </a:prstGeom>
        </p:spPr>
        <p:txBody>
          <a:bodyPr vert="horz" lIns="96661" tIns="48331" rIns="96661" bIns="48331" rtlCol="0" anchor="b"/>
          <a:lstStyle>
            <a:lvl1pPr algn="r">
              <a:defRPr sz="1300"/>
            </a:lvl1pPr>
          </a:lstStyle>
          <a:p>
            <a:fld id="{EE57008E-9DC6-4BEF-92C4-1CC6919D102A}" type="slidenum">
              <a:rPr lang="en-US" smtClean="0"/>
              <a:t>‹#›</a:t>
            </a:fld>
            <a:endParaRPr lang="en-US"/>
          </a:p>
        </p:txBody>
      </p:sp>
    </p:spTree>
    <p:extLst>
      <p:ext uri="{BB962C8B-B14F-4D97-AF65-F5344CB8AC3E}">
        <p14:creationId xmlns:p14="http://schemas.microsoft.com/office/powerpoint/2010/main" val="2037858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160520" cy="36703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5438458" y="1"/>
            <a:ext cx="4160520" cy="367030"/>
          </a:xfrm>
          <a:prstGeom prst="rect">
            <a:avLst/>
          </a:prstGeom>
        </p:spPr>
        <p:txBody>
          <a:bodyPr vert="horz" lIns="96661" tIns="48331" rIns="96661" bIns="48331" rtlCol="0"/>
          <a:lstStyle>
            <a:lvl1pPr algn="r">
              <a:defRPr sz="1300"/>
            </a:lvl1pPr>
          </a:lstStyle>
          <a:p>
            <a:fld id="{6CA98AFD-CBE6-4262-9740-2944BF9023E9}" type="datetimeFigureOut">
              <a:rPr lang="en-US" smtClean="0"/>
              <a:t>10/1/2021</a:t>
            </a:fld>
            <a:endParaRPr lang="en-US"/>
          </a:p>
        </p:txBody>
      </p:sp>
      <p:sp>
        <p:nvSpPr>
          <p:cNvPr id="4" name="Slide Image Placeholder 3"/>
          <p:cNvSpPr>
            <a:spLocks noGrp="1" noRot="1" noChangeAspect="1"/>
          </p:cNvSpPr>
          <p:nvPr>
            <p:ph type="sldImg" idx="2"/>
          </p:nvPr>
        </p:nvSpPr>
        <p:spPr>
          <a:xfrm>
            <a:off x="3155950" y="914400"/>
            <a:ext cx="3289300" cy="2468563"/>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960120" y="3520439"/>
            <a:ext cx="7680960" cy="2880361"/>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171"/>
            <a:ext cx="4160520" cy="367029"/>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5438458" y="6948171"/>
            <a:ext cx="4160520" cy="367029"/>
          </a:xfrm>
          <a:prstGeom prst="rect">
            <a:avLst/>
          </a:prstGeom>
        </p:spPr>
        <p:txBody>
          <a:bodyPr vert="horz" lIns="96661" tIns="48331" rIns="96661" bIns="48331" rtlCol="0" anchor="b"/>
          <a:lstStyle>
            <a:lvl1pPr algn="r">
              <a:defRPr sz="1300"/>
            </a:lvl1pPr>
          </a:lstStyle>
          <a:p>
            <a:fld id="{42FA4685-B569-4C36-9566-6F21EF645204}" type="slidenum">
              <a:rPr lang="en-US" smtClean="0"/>
              <a:t>‹#›</a:t>
            </a:fld>
            <a:endParaRPr lang="en-US"/>
          </a:p>
        </p:txBody>
      </p:sp>
    </p:spTree>
    <p:extLst>
      <p:ext uri="{BB962C8B-B14F-4D97-AF65-F5344CB8AC3E}">
        <p14:creationId xmlns:p14="http://schemas.microsoft.com/office/powerpoint/2010/main" val="2240515305"/>
      </p:ext>
    </p:extLst>
  </p:cSld>
  <p:clrMap bg1="lt1" tx1="dk1" bg2="lt2" tx2="dk2" accent1="accent1" accent2="accent2" accent3="accent3" accent4="accent4" accent5="accent5" accent6="accent6" hlink="hlink" folHlink="folHlink"/>
  <p:notesStyle>
    <a:lvl1pPr marL="0" algn="l" defTabSz="1018824" rtl="0" eaLnBrk="1" latinLnBrk="0" hangingPunct="1">
      <a:defRPr sz="1337" kern="1200">
        <a:solidFill>
          <a:schemeClr val="tx1"/>
        </a:solidFill>
        <a:latin typeface="+mn-lt"/>
        <a:ea typeface="+mn-ea"/>
        <a:cs typeface="+mn-cs"/>
      </a:defRPr>
    </a:lvl1pPr>
    <a:lvl2pPr marL="509412" algn="l" defTabSz="1018824" rtl="0" eaLnBrk="1" latinLnBrk="0" hangingPunct="1">
      <a:defRPr sz="1337" kern="1200">
        <a:solidFill>
          <a:schemeClr val="tx1"/>
        </a:solidFill>
        <a:latin typeface="+mn-lt"/>
        <a:ea typeface="+mn-ea"/>
        <a:cs typeface="+mn-cs"/>
      </a:defRPr>
    </a:lvl2pPr>
    <a:lvl3pPr marL="1018824" algn="l" defTabSz="1018824" rtl="0" eaLnBrk="1" latinLnBrk="0" hangingPunct="1">
      <a:defRPr sz="1337" kern="1200">
        <a:solidFill>
          <a:schemeClr val="tx1"/>
        </a:solidFill>
        <a:latin typeface="+mn-lt"/>
        <a:ea typeface="+mn-ea"/>
        <a:cs typeface="+mn-cs"/>
      </a:defRPr>
    </a:lvl3pPr>
    <a:lvl4pPr marL="1528237" algn="l" defTabSz="1018824" rtl="0" eaLnBrk="1" latinLnBrk="0" hangingPunct="1">
      <a:defRPr sz="1337" kern="1200">
        <a:solidFill>
          <a:schemeClr val="tx1"/>
        </a:solidFill>
        <a:latin typeface="+mn-lt"/>
        <a:ea typeface="+mn-ea"/>
        <a:cs typeface="+mn-cs"/>
      </a:defRPr>
    </a:lvl4pPr>
    <a:lvl5pPr marL="2037649" algn="l" defTabSz="1018824" rtl="0" eaLnBrk="1" latinLnBrk="0" hangingPunct="1">
      <a:defRPr sz="1337" kern="1200">
        <a:solidFill>
          <a:schemeClr val="tx1"/>
        </a:solidFill>
        <a:latin typeface="+mn-lt"/>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55950" y="925513"/>
            <a:ext cx="3289300" cy="2468562"/>
          </a:xfrm>
        </p:spPr>
      </p:sp>
      <p:sp>
        <p:nvSpPr>
          <p:cNvPr id="3" name="Notes Placeholder 2"/>
          <p:cNvSpPr>
            <a:spLocks noGrp="1"/>
          </p:cNvSpPr>
          <p:nvPr>
            <p:ph type="body" idx="1"/>
          </p:nvPr>
        </p:nvSpPr>
        <p:spPr/>
        <p:txBody>
          <a:bodyPr/>
          <a:lstStyle/>
          <a:p>
            <a:r>
              <a:rPr lang="en-US" sz="1400" dirty="0"/>
              <a:t>We estimate the odds and magnitude of potential bad outcomes .</a:t>
            </a:r>
          </a:p>
          <a:p>
            <a:endParaRPr lang="en-US" dirty="0"/>
          </a:p>
          <a:p>
            <a:r>
              <a:rPr lang="en-US" dirty="0"/>
              <a:t>Stress test different portfolio  during economic crisis.</a:t>
            </a:r>
          </a:p>
          <a:p>
            <a:r>
              <a:rPr lang="en-US" dirty="0"/>
              <a:t>What happened to you endowment spending?</a:t>
            </a:r>
          </a:p>
          <a:p>
            <a:r>
              <a:rPr lang="en-US" dirty="0"/>
              <a:t>Stress text your liquidity</a:t>
            </a:r>
          </a:p>
          <a:p>
            <a:r>
              <a:rPr lang="en-US" dirty="0"/>
              <a:t>By modeling what we are afraid of we can realize the true impact of risk on your organization</a:t>
            </a:r>
          </a:p>
          <a:p>
            <a:r>
              <a:rPr lang="en-US" dirty="0"/>
              <a:t>Test your behavioral view of risk with your actual portfolio under duress. enables you to pre- experience risk</a:t>
            </a:r>
          </a:p>
          <a:p>
            <a:r>
              <a:rPr lang="en-US" dirty="0"/>
              <a:t>Not All Risks Are as Bad as They Seem</a:t>
            </a:r>
          </a:p>
        </p:txBody>
      </p:sp>
      <p:sp>
        <p:nvSpPr>
          <p:cNvPr id="4" name="Slide Number Placeholder 3"/>
          <p:cNvSpPr>
            <a:spLocks noGrp="1"/>
          </p:cNvSpPr>
          <p:nvPr>
            <p:ph type="sldNum" sz="quarter" idx="10"/>
          </p:nvPr>
        </p:nvSpPr>
        <p:spPr/>
        <p:txBody>
          <a:bodyPr/>
          <a:lstStyle/>
          <a:p>
            <a:fld id="{42FA4685-B569-4C36-9566-6F21EF645204}" type="slidenum">
              <a:rPr lang="en-US" smtClean="0"/>
              <a:t>4</a:t>
            </a:fld>
            <a:endParaRPr lang="en-US"/>
          </a:p>
        </p:txBody>
      </p:sp>
    </p:spTree>
    <p:extLst>
      <p:ext uri="{BB962C8B-B14F-4D97-AF65-F5344CB8AC3E}">
        <p14:creationId xmlns:p14="http://schemas.microsoft.com/office/powerpoint/2010/main" val="2088615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55950" y="925513"/>
            <a:ext cx="3289300" cy="2468562"/>
          </a:xfrm>
        </p:spPr>
      </p:sp>
      <p:sp>
        <p:nvSpPr>
          <p:cNvPr id="3" name="Notes Placeholder 2"/>
          <p:cNvSpPr>
            <a:spLocks noGrp="1"/>
          </p:cNvSpPr>
          <p:nvPr>
            <p:ph type="body" idx="1"/>
          </p:nvPr>
        </p:nvSpPr>
        <p:spPr/>
        <p:txBody>
          <a:bodyPr/>
          <a:lstStyle/>
          <a:p>
            <a:r>
              <a:rPr lang="en-US" sz="1400" dirty="0"/>
              <a:t>We estimate the odds and magnitude of potential bad outcomes .</a:t>
            </a:r>
          </a:p>
          <a:p>
            <a:endParaRPr lang="en-US" dirty="0"/>
          </a:p>
          <a:p>
            <a:r>
              <a:rPr lang="en-US" dirty="0"/>
              <a:t>Stress test different portfolio  during economic crisis.</a:t>
            </a:r>
          </a:p>
          <a:p>
            <a:r>
              <a:rPr lang="en-US" dirty="0"/>
              <a:t>What happened to you endowment spending?</a:t>
            </a:r>
          </a:p>
          <a:p>
            <a:r>
              <a:rPr lang="en-US" dirty="0"/>
              <a:t>Stress text your liquidity</a:t>
            </a:r>
          </a:p>
          <a:p>
            <a:r>
              <a:rPr lang="en-US" dirty="0"/>
              <a:t>By modeling what we are afraid of we can realize the true impact of risk on your organization</a:t>
            </a:r>
          </a:p>
          <a:p>
            <a:r>
              <a:rPr lang="en-US" dirty="0"/>
              <a:t>Test your behavioral view of risk with your actual portfolio under duress. enables you to pre- experience risk</a:t>
            </a:r>
          </a:p>
          <a:p>
            <a:r>
              <a:rPr lang="en-US" dirty="0"/>
              <a:t>Not All Risks Are as Bad as They Seem</a:t>
            </a:r>
          </a:p>
        </p:txBody>
      </p:sp>
      <p:sp>
        <p:nvSpPr>
          <p:cNvPr id="4" name="Slide Number Placeholder 3"/>
          <p:cNvSpPr>
            <a:spLocks noGrp="1"/>
          </p:cNvSpPr>
          <p:nvPr>
            <p:ph type="sldNum" sz="quarter" idx="10"/>
          </p:nvPr>
        </p:nvSpPr>
        <p:spPr/>
        <p:txBody>
          <a:bodyPr/>
          <a:lstStyle/>
          <a:p>
            <a:fld id="{42FA4685-B569-4C36-9566-6F21EF645204}" type="slidenum">
              <a:rPr lang="en-US" smtClean="0"/>
              <a:t>5</a:t>
            </a:fld>
            <a:endParaRPr lang="en-US"/>
          </a:p>
        </p:txBody>
      </p:sp>
    </p:spTree>
    <p:extLst>
      <p:ext uri="{BB962C8B-B14F-4D97-AF65-F5344CB8AC3E}">
        <p14:creationId xmlns:p14="http://schemas.microsoft.com/office/powerpoint/2010/main" val="3118669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55950" y="925513"/>
            <a:ext cx="3289300" cy="2468562"/>
          </a:xfrm>
        </p:spPr>
      </p:sp>
      <p:sp>
        <p:nvSpPr>
          <p:cNvPr id="3" name="Notes Placeholder 2"/>
          <p:cNvSpPr>
            <a:spLocks noGrp="1"/>
          </p:cNvSpPr>
          <p:nvPr>
            <p:ph type="body" idx="1"/>
          </p:nvPr>
        </p:nvSpPr>
        <p:spPr/>
        <p:txBody>
          <a:bodyPr/>
          <a:lstStyle/>
          <a:p>
            <a:r>
              <a:rPr lang="en-US" sz="1400" dirty="0"/>
              <a:t>We estimate the odds and magnitude of potential bad outcomes .</a:t>
            </a:r>
          </a:p>
          <a:p>
            <a:endParaRPr lang="en-US" dirty="0"/>
          </a:p>
          <a:p>
            <a:r>
              <a:rPr lang="en-US" dirty="0"/>
              <a:t>Stress test different portfolio  during economic crisis.</a:t>
            </a:r>
          </a:p>
          <a:p>
            <a:r>
              <a:rPr lang="en-US" dirty="0"/>
              <a:t>What happened to you endowment spending?</a:t>
            </a:r>
          </a:p>
          <a:p>
            <a:r>
              <a:rPr lang="en-US" dirty="0"/>
              <a:t>Stress text your liquidity</a:t>
            </a:r>
          </a:p>
          <a:p>
            <a:r>
              <a:rPr lang="en-US" dirty="0"/>
              <a:t>By modeling what we are afraid of we can realize the true impact of risk on your organization</a:t>
            </a:r>
          </a:p>
          <a:p>
            <a:r>
              <a:rPr lang="en-US" dirty="0"/>
              <a:t>Test your behavioral view of risk with your actual portfolio under duress. enables you to pre- experience risk</a:t>
            </a:r>
          </a:p>
          <a:p>
            <a:r>
              <a:rPr lang="en-US" dirty="0"/>
              <a:t>Not All Risks Are as Bad as They Seem</a:t>
            </a:r>
          </a:p>
        </p:txBody>
      </p:sp>
      <p:sp>
        <p:nvSpPr>
          <p:cNvPr id="4" name="Slide Number Placeholder 3"/>
          <p:cNvSpPr>
            <a:spLocks noGrp="1"/>
          </p:cNvSpPr>
          <p:nvPr>
            <p:ph type="sldNum" sz="quarter" idx="10"/>
          </p:nvPr>
        </p:nvSpPr>
        <p:spPr/>
        <p:txBody>
          <a:bodyPr/>
          <a:lstStyle/>
          <a:p>
            <a:fld id="{42FA4685-B569-4C36-9566-6F21EF645204}" type="slidenum">
              <a:rPr lang="en-US" smtClean="0"/>
              <a:t>6</a:t>
            </a:fld>
            <a:endParaRPr lang="en-US"/>
          </a:p>
        </p:txBody>
      </p:sp>
    </p:spTree>
    <p:extLst>
      <p:ext uri="{BB962C8B-B14F-4D97-AF65-F5344CB8AC3E}">
        <p14:creationId xmlns:p14="http://schemas.microsoft.com/office/powerpoint/2010/main" val="1638418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55950" y="925513"/>
            <a:ext cx="3289300" cy="2468562"/>
          </a:xfrm>
        </p:spPr>
      </p:sp>
      <p:sp>
        <p:nvSpPr>
          <p:cNvPr id="3" name="Notes Placeholder 2"/>
          <p:cNvSpPr>
            <a:spLocks noGrp="1"/>
          </p:cNvSpPr>
          <p:nvPr>
            <p:ph type="body" idx="1"/>
          </p:nvPr>
        </p:nvSpPr>
        <p:spPr/>
        <p:txBody>
          <a:bodyPr/>
          <a:lstStyle/>
          <a:p>
            <a:r>
              <a:rPr lang="en-US" sz="1400" dirty="0"/>
              <a:t>We estimate the odds and magnitude of potential bad outcomes .</a:t>
            </a:r>
          </a:p>
          <a:p>
            <a:endParaRPr lang="en-US" dirty="0"/>
          </a:p>
          <a:p>
            <a:r>
              <a:rPr lang="en-US" dirty="0"/>
              <a:t>Stress test different portfolio  during economic crisis.</a:t>
            </a:r>
          </a:p>
          <a:p>
            <a:r>
              <a:rPr lang="en-US" dirty="0"/>
              <a:t>What happened to you endowment spending?</a:t>
            </a:r>
          </a:p>
          <a:p>
            <a:r>
              <a:rPr lang="en-US" dirty="0"/>
              <a:t>Stress text your liquidity</a:t>
            </a:r>
          </a:p>
          <a:p>
            <a:r>
              <a:rPr lang="en-US" dirty="0"/>
              <a:t>By modeling what we are afraid of we can realize the true impact of risk on your organization</a:t>
            </a:r>
          </a:p>
          <a:p>
            <a:r>
              <a:rPr lang="en-US" dirty="0"/>
              <a:t>Test your behavioral view of risk with your actual portfolio under duress. enables you to pre- experience risk</a:t>
            </a:r>
          </a:p>
          <a:p>
            <a:r>
              <a:rPr lang="en-US" dirty="0"/>
              <a:t>Not All Risks Are as Bad as They Seem</a:t>
            </a:r>
          </a:p>
        </p:txBody>
      </p:sp>
      <p:sp>
        <p:nvSpPr>
          <p:cNvPr id="4" name="Slide Number Placeholder 3"/>
          <p:cNvSpPr>
            <a:spLocks noGrp="1"/>
          </p:cNvSpPr>
          <p:nvPr>
            <p:ph type="sldNum" sz="quarter" idx="10"/>
          </p:nvPr>
        </p:nvSpPr>
        <p:spPr/>
        <p:txBody>
          <a:bodyPr/>
          <a:lstStyle/>
          <a:p>
            <a:fld id="{42FA4685-B569-4C36-9566-6F21EF645204}" type="slidenum">
              <a:rPr lang="en-US" smtClean="0"/>
              <a:t>7</a:t>
            </a:fld>
            <a:endParaRPr lang="en-US"/>
          </a:p>
        </p:txBody>
      </p:sp>
    </p:spTree>
    <p:extLst>
      <p:ext uri="{BB962C8B-B14F-4D97-AF65-F5344CB8AC3E}">
        <p14:creationId xmlns:p14="http://schemas.microsoft.com/office/powerpoint/2010/main" val="1801772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55950" y="925513"/>
            <a:ext cx="3289300" cy="2468562"/>
          </a:xfrm>
        </p:spPr>
      </p:sp>
      <p:sp>
        <p:nvSpPr>
          <p:cNvPr id="3" name="Notes Placeholder 2"/>
          <p:cNvSpPr>
            <a:spLocks noGrp="1"/>
          </p:cNvSpPr>
          <p:nvPr>
            <p:ph type="body" idx="1"/>
          </p:nvPr>
        </p:nvSpPr>
        <p:spPr/>
        <p:txBody>
          <a:bodyPr/>
          <a:lstStyle/>
          <a:p>
            <a:r>
              <a:rPr lang="en-US" sz="1400" dirty="0"/>
              <a:t>We estimate the odds and magnitude of potential bad outcomes .</a:t>
            </a:r>
          </a:p>
          <a:p>
            <a:endParaRPr lang="en-US" dirty="0"/>
          </a:p>
          <a:p>
            <a:r>
              <a:rPr lang="en-US" dirty="0"/>
              <a:t>Stress test different portfolio  during economic crisis.</a:t>
            </a:r>
          </a:p>
          <a:p>
            <a:r>
              <a:rPr lang="en-US" dirty="0"/>
              <a:t>What happened to you endowment spending?</a:t>
            </a:r>
          </a:p>
          <a:p>
            <a:r>
              <a:rPr lang="en-US" dirty="0"/>
              <a:t>Stress text your liquidity</a:t>
            </a:r>
          </a:p>
          <a:p>
            <a:r>
              <a:rPr lang="en-US" dirty="0"/>
              <a:t>By modeling what we are afraid of we can realize the true impact of risk on your organization</a:t>
            </a:r>
          </a:p>
          <a:p>
            <a:r>
              <a:rPr lang="en-US" dirty="0"/>
              <a:t>Test your behavioral view of risk with your actual portfolio under duress. enables you to pre- experience risk</a:t>
            </a:r>
          </a:p>
          <a:p>
            <a:r>
              <a:rPr lang="en-US" dirty="0"/>
              <a:t>Not All Risks Are as Bad as They Seem</a:t>
            </a:r>
          </a:p>
        </p:txBody>
      </p:sp>
      <p:sp>
        <p:nvSpPr>
          <p:cNvPr id="4" name="Slide Number Placeholder 3"/>
          <p:cNvSpPr>
            <a:spLocks noGrp="1"/>
          </p:cNvSpPr>
          <p:nvPr>
            <p:ph type="sldNum" sz="quarter" idx="10"/>
          </p:nvPr>
        </p:nvSpPr>
        <p:spPr/>
        <p:txBody>
          <a:bodyPr/>
          <a:lstStyle/>
          <a:p>
            <a:fld id="{42FA4685-B569-4C36-9566-6F21EF645204}" type="slidenum">
              <a:rPr lang="en-US" smtClean="0"/>
              <a:t>8</a:t>
            </a:fld>
            <a:endParaRPr lang="en-US"/>
          </a:p>
        </p:txBody>
      </p:sp>
    </p:spTree>
    <p:extLst>
      <p:ext uri="{BB962C8B-B14F-4D97-AF65-F5344CB8AC3E}">
        <p14:creationId xmlns:p14="http://schemas.microsoft.com/office/powerpoint/2010/main" val="2894394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2F12FFFB-0F14-4F29-B506-A39EE2FE2E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63">
              <a:spcBef>
                <a:spcPct val="30000"/>
              </a:spcBef>
              <a:defRPr sz="1200">
                <a:solidFill>
                  <a:schemeClr val="tx1"/>
                </a:solidFill>
                <a:latin typeface="Arial" panose="020B0604020202020204" pitchFamily="34" charset="0"/>
              </a:defRPr>
            </a:lvl1pPr>
            <a:lvl2pPr marL="742950" indent="-285750" defTabSz="969963">
              <a:spcBef>
                <a:spcPct val="30000"/>
              </a:spcBef>
              <a:defRPr sz="1200">
                <a:solidFill>
                  <a:schemeClr val="tx1"/>
                </a:solidFill>
                <a:latin typeface="Arial" panose="020B0604020202020204" pitchFamily="34" charset="0"/>
              </a:defRPr>
            </a:lvl2pPr>
            <a:lvl3pPr marL="1143000" indent="-228600" defTabSz="969963">
              <a:spcBef>
                <a:spcPct val="30000"/>
              </a:spcBef>
              <a:defRPr sz="1200">
                <a:solidFill>
                  <a:schemeClr val="tx1"/>
                </a:solidFill>
                <a:latin typeface="Arial" panose="020B0604020202020204" pitchFamily="34" charset="0"/>
              </a:defRPr>
            </a:lvl3pPr>
            <a:lvl4pPr marL="1600200" indent="-228600" defTabSz="969963">
              <a:spcBef>
                <a:spcPct val="30000"/>
              </a:spcBef>
              <a:defRPr sz="1200">
                <a:solidFill>
                  <a:schemeClr val="tx1"/>
                </a:solidFill>
                <a:latin typeface="Arial" panose="020B0604020202020204" pitchFamily="34" charset="0"/>
              </a:defRPr>
            </a:lvl4pPr>
            <a:lvl5pPr marL="2057400" indent="-228600" defTabSz="969963">
              <a:spcBef>
                <a:spcPct val="30000"/>
              </a:spcBef>
              <a:defRPr sz="1200">
                <a:solidFill>
                  <a:schemeClr val="tx1"/>
                </a:solidFill>
                <a:latin typeface="Arial" panose="020B0604020202020204" pitchFamily="34" charset="0"/>
              </a:defRPr>
            </a:lvl5pPr>
            <a:lvl6pPr marL="2514600" indent="-228600" defTabSz="9699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99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99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99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4B86AF-D607-492F-8C51-5D30D88DD9C8}" type="slidenum">
              <a:rPr lang="en-US" altLang="en-US" smtClean="0">
                <a:solidFill>
                  <a:srgbClr val="000000"/>
                </a:solidFill>
              </a:rPr>
              <a:pPr>
                <a:spcBef>
                  <a:spcPct val="0"/>
                </a:spcBef>
              </a:pPr>
              <a:t>9</a:t>
            </a:fld>
            <a:endParaRPr lang="en-US" altLang="en-US">
              <a:solidFill>
                <a:srgbClr val="000000"/>
              </a:solidFill>
            </a:endParaRPr>
          </a:p>
        </p:txBody>
      </p:sp>
      <p:sp>
        <p:nvSpPr>
          <p:cNvPr id="7171" name="Rectangle 2">
            <a:extLst>
              <a:ext uri="{FF2B5EF4-FFF2-40B4-BE49-F238E27FC236}">
                <a16:creationId xmlns:a16="http://schemas.microsoft.com/office/drawing/2014/main" id="{FB6BC911-0366-4B67-973E-75FEED58242C}"/>
              </a:ext>
            </a:extLst>
          </p:cNvPr>
          <p:cNvSpPr>
            <a:spLocks noGrp="1" noRot="1" noChangeAspect="1" noChangeArrowheads="1" noTextEdit="1"/>
          </p:cNvSpPr>
          <p:nvPr>
            <p:ph type="sldImg"/>
          </p:nvPr>
        </p:nvSpPr>
        <p:spPr>
          <a:xfrm>
            <a:off x="1258888" y="715963"/>
            <a:ext cx="4800600" cy="3600450"/>
          </a:xfrm>
          <a:ln/>
        </p:spPr>
      </p:sp>
      <p:sp>
        <p:nvSpPr>
          <p:cNvPr id="7172" name="Rectangle 3">
            <a:extLst>
              <a:ext uri="{FF2B5EF4-FFF2-40B4-BE49-F238E27FC236}">
                <a16:creationId xmlns:a16="http://schemas.microsoft.com/office/drawing/2014/main" id="{E7B4B74C-505A-4FBC-88D3-D18507EE25B9}"/>
              </a:ext>
            </a:extLst>
          </p:cNvPr>
          <p:cNvSpPr>
            <a:spLocks noGrp="1" noChangeArrowheads="1"/>
          </p:cNvSpPr>
          <p:nvPr>
            <p:ph type="body" idx="1"/>
          </p:nvPr>
        </p:nvSpPr>
        <p:spPr>
          <a:xfrm>
            <a:off x="731838" y="4560888"/>
            <a:ext cx="5853112" cy="4324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219293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2F12FFFB-0F14-4F29-B506-A39EE2FE2E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963">
              <a:spcBef>
                <a:spcPct val="30000"/>
              </a:spcBef>
              <a:defRPr sz="1200">
                <a:solidFill>
                  <a:schemeClr val="tx1"/>
                </a:solidFill>
                <a:latin typeface="Arial" panose="020B0604020202020204" pitchFamily="34" charset="0"/>
              </a:defRPr>
            </a:lvl1pPr>
            <a:lvl2pPr marL="742950" indent="-285750" defTabSz="969963">
              <a:spcBef>
                <a:spcPct val="30000"/>
              </a:spcBef>
              <a:defRPr sz="1200">
                <a:solidFill>
                  <a:schemeClr val="tx1"/>
                </a:solidFill>
                <a:latin typeface="Arial" panose="020B0604020202020204" pitchFamily="34" charset="0"/>
              </a:defRPr>
            </a:lvl2pPr>
            <a:lvl3pPr marL="1143000" indent="-228600" defTabSz="969963">
              <a:spcBef>
                <a:spcPct val="30000"/>
              </a:spcBef>
              <a:defRPr sz="1200">
                <a:solidFill>
                  <a:schemeClr val="tx1"/>
                </a:solidFill>
                <a:latin typeface="Arial" panose="020B0604020202020204" pitchFamily="34" charset="0"/>
              </a:defRPr>
            </a:lvl3pPr>
            <a:lvl4pPr marL="1600200" indent="-228600" defTabSz="969963">
              <a:spcBef>
                <a:spcPct val="30000"/>
              </a:spcBef>
              <a:defRPr sz="1200">
                <a:solidFill>
                  <a:schemeClr val="tx1"/>
                </a:solidFill>
                <a:latin typeface="Arial" panose="020B0604020202020204" pitchFamily="34" charset="0"/>
              </a:defRPr>
            </a:lvl4pPr>
            <a:lvl5pPr marL="2057400" indent="-228600" defTabSz="969963">
              <a:spcBef>
                <a:spcPct val="30000"/>
              </a:spcBef>
              <a:defRPr sz="1200">
                <a:solidFill>
                  <a:schemeClr val="tx1"/>
                </a:solidFill>
                <a:latin typeface="Arial" panose="020B0604020202020204" pitchFamily="34" charset="0"/>
              </a:defRPr>
            </a:lvl5pPr>
            <a:lvl6pPr marL="2514600" indent="-228600" defTabSz="9699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99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99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99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4B86AF-D607-492F-8C51-5D30D88DD9C8}" type="slidenum">
              <a:rPr lang="en-US" altLang="en-US" smtClean="0">
                <a:solidFill>
                  <a:srgbClr val="000000"/>
                </a:solidFill>
              </a:rPr>
              <a:pPr>
                <a:spcBef>
                  <a:spcPct val="0"/>
                </a:spcBef>
              </a:pPr>
              <a:t>10</a:t>
            </a:fld>
            <a:endParaRPr lang="en-US" altLang="en-US">
              <a:solidFill>
                <a:srgbClr val="000000"/>
              </a:solidFill>
            </a:endParaRPr>
          </a:p>
        </p:txBody>
      </p:sp>
      <p:sp>
        <p:nvSpPr>
          <p:cNvPr id="7171" name="Rectangle 2">
            <a:extLst>
              <a:ext uri="{FF2B5EF4-FFF2-40B4-BE49-F238E27FC236}">
                <a16:creationId xmlns:a16="http://schemas.microsoft.com/office/drawing/2014/main" id="{FB6BC911-0366-4B67-973E-75FEED58242C}"/>
              </a:ext>
            </a:extLst>
          </p:cNvPr>
          <p:cNvSpPr>
            <a:spLocks noGrp="1" noRot="1" noChangeAspect="1" noChangeArrowheads="1" noTextEdit="1"/>
          </p:cNvSpPr>
          <p:nvPr>
            <p:ph type="sldImg"/>
          </p:nvPr>
        </p:nvSpPr>
        <p:spPr>
          <a:xfrm>
            <a:off x="1258888" y="715963"/>
            <a:ext cx="4800600" cy="3600450"/>
          </a:xfrm>
          <a:ln/>
        </p:spPr>
      </p:sp>
      <p:sp>
        <p:nvSpPr>
          <p:cNvPr id="7172" name="Rectangle 3">
            <a:extLst>
              <a:ext uri="{FF2B5EF4-FFF2-40B4-BE49-F238E27FC236}">
                <a16:creationId xmlns:a16="http://schemas.microsoft.com/office/drawing/2014/main" id="{E7B4B74C-505A-4FBC-88D3-D18507EE25B9}"/>
              </a:ext>
            </a:extLst>
          </p:cNvPr>
          <p:cNvSpPr>
            <a:spLocks noGrp="1" noChangeArrowheads="1"/>
          </p:cNvSpPr>
          <p:nvPr>
            <p:ph type="body" idx="1"/>
          </p:nvPr>
        </p:nvSpPr>
        <p:spPr>
          <a:xfrm>
            <a:off x="731838" y="4560888"/>
            <a:ext cx="5853112" cy="4324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3780549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Institutional Titl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1054" y="6300216"/>
            <a:ext cx="810214" cy="786384"/>
          </a:xfrm>
          <a:prstGeom prst="rect">
            <a:avLst/>
          </a:prstGeom>
        </p:spPr>
      </p:pic>
      <p:sp>
        <p:nvSpPr>
          <p:cNvPr id="17" name="Text Placeholder 4"/>
          <p:cNvSpPr>
            <a:spLocks noGrp="1"/>
          </p:cNvSpPr>
          <p:nvPr>
            <p:ph type="body" sz="quarter" idx="10" hasCustomPrompt="1"/>
          </p:nvPr>
        </p:nvSpPr>
        <p:spPr>
          <a:xfrm>
            <a:off x="3297382" y="4658249"/>
            <a:ext cx="3768436" cy="291736"/>
          </a:xfrm>
        </p:spPr>
        <p:txBody>
          <a:bodyPr anchor="t">
            <a:noAutofit/>
          </a:bodyPr>
          <a:lstStyle>
            <a:lvl1pPr algn="ctr">
              <a:spcBef>
                <a:spcPts val="0"/>
              </a:spcBef>
              <a:spcAft>
                <a:spcPts val="600"/>
              </a:spcAft>
              <a:defRPr sz="2000" b="0" baseline="0">
                <a:solidFill>
                  <a:schemeClr val="accent1"/>
                </a:solidFill>
                <a:latin typeface="+mj-lt"/>
                <a:cs typeface="Times New Roman" panose="02020603050405020304" pitchFamily="18" charset="0"/>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US" dirty="0"/>
              <a:t>Presentation Name</a:t>
            </a:r>
          </a:p>
        </p:txBody>
      </p:sp>
      <p:sp>
        <p:nvSpPr>
          <p:cNvPr id="18" name="Text Placeholder 4"/>
          <p:cNvSpPr>
            <a:spLocks noGrp="1"/>
          </p:cNvSpPr>
          <p:nvPr>
            <p:ph type="body" sz="quarter" idx="13" hasCustomPrompt="1"/>
          </p:nvPr>
        </p:nvSpPr>
        <p:spPr>
          <a:xfrm>
            <a:off x="3297382" y="5564777"/>
            <a:ext cx="3768436" cy="1521824"/>
          </a:xfrm>
        </p:spPr>
        <p:txBody>
          <a:bodyPr numCol="1" anchor="b">
            <a:noAutofit/>
          </a:bodyPr>
          <a:lstStyle>
            <a:lvl1pPr marL="0" marR="0" indent="0" algn="ctr" defTabSz="1005840" rtl="0" eaLnBrk="1" fontAlgn="auto" latinLnBrk="0" hangingPunct="1">
              <a:lnSpc>
                <a:spcPct val="100000"/>
              </a:lnSpc>
              <a:spcBef>
                <a:spcPts val="0"/>
              </a:spcBef>
              <a:spcAft>
                <a:spcPts val="600"/>
              </a:spcAft>
              <a:buClr>
                <a:schemeClr val="accent1"/>
              </a:buClr>
              <a:buSzTx/>
              <a:buFont typeface="Wingdings" panose="05000000000000000000" pitchFamily="2" charset="2"/>
              <a:buNone/>
              <a:tabLst/>
              <a:defRPr sz="1400" b="0" baseline="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US" dirty="0"/>
              <a:t>Presenter Name 1</a:t>
            </a:r>
            <a:br>
              <a:rPr lang="en-US" dirty="0"/>
            </a:br>
            <a:r>
              <a:rPr lang="en-US" dirty="0"/>
              <a:t>Title</a:t>
            </a:r>
          </a:p>
          <a:p>
            <a:pPr lvl="0"/>
            <a:r>
              <a:rPr lang="en-US" dirty="0"/>
              <a:t>Presenter Name 2</a:t>
            </a:r>
            <a:br>
              <a:rPr lang="en-US" dirty="0"/>
            </a:br>
            <a:r>
              <a:rPr lang="en-US" dirty="0"/>
              <a:t>Title </a:t>
            </a:r>
          </a:p>
          <a:p>
            <a:pPr lvl="0"/>
            <a:r>
              <a:rPr lang="en-US" dirty="0"/>
              <a:t>Presenter Name 3</a:t>
            </a:r>
            <a:br>
              <a:rPr lang="en-US" dirty="0"/>
            </a:br>
            <a:r>
              <a:rPr lang="en-US" dirty="0"/>
              <a:t>Title</a:t>
            </a:r>
          </a:p>
        </p:txBody>
      </p:sp>
      <p:sp>
        <p:nvSpPr>
          <p:cNvPr id="19" name="Text Placeholder 4"/>
          <p:cNvSpPr>
            <a:spLocks noGrp="1"/>
          </p:cNvSpPr>
          <p:nvPr>
            <p:ph type="body" sz="quarter" idx="14" hasCustomPrompt="1"/>
          </p:nvPr>
        </p:nvSpPr>
        <p:spPr>
          <a:xfrm>
            <a:off x="3297382" y="5064036"/>
            <a:ext cx="3768436" cy="291736"/>
          </a:xfrm>
        </p:spPr>
        <p:txBody>
          <a:bodyPr anchor="t">
            <a:noAutofit/>
          </a:bodyPr>
          <a:lstStyle>
            <a:lvl1pPr algn="ctr">
              <a:spcBef>
                <a:spcPts val="0"/>
              </a:spcBef>
              <a:spcAft>
                <a:spcPts val="600"/>
              </a:spcAft>
              <a:defRPr sz="1600" b="0" baseline="0">
                <a:solidFill>
                  <a:schemeClr val="tx1"/>
                </a:solidFill>
                <a:latin typeface="+mj-lt"/>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US" dirty="0"/>
              <a:t>Date</a:t>
            </a:r>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3297407" y="4998219"/>
            <a:ext cx="3768436" cy="17585"/>
          </a:xfrm>
          <a:prstGeom prst="rect">
            <a:avLst/>
          </a:prstGeom>
        </p:spPr>
      </p:pic>
      <p:sp>
        <p:nvSpPr>
          <p:cNvPr id="3" name="Picture Placeholder 2">
            <a:extLst>
              <a:ext uri="{FF2B5EF4-FFF2-40B4-BE49-F238E27FC236}">
                <a16:creationId xmlns:a16="http://schemas.microsoft.com/office/drawing/2014/main" id="{1BED66FB-343D-4EBF-8995-CC4B16C18C1D}"/>
              </a:ext>
            </a:extLst>
          </p:cNvPr>
          <p:cNvSpPr>
            <a:spLocks noGrp="1"/>
          </p:cNvSpPr>
          <p:nvPr>
            <p:ph type="pic" sz="quarter" idx="15" hasCustomPrompt="1"/>
          </p:nvPr>
        </p:nvSpPr>
        <p:spPr>
          <a:xfrm>
            <a:off x="3886200" y="1255123"/>
            <a:ext cx="2590800" cy="2514600"/>
          </a:xfrm>
        </p:spPr>
        <p:txBody>
          <a:bodyPr/>
          <a:lstStyle/>
          <a:p>
            <a:r>
              <a:rPr lang="en-US" dirty="0"/>
              <a:t> </a:t>
            </a:r>
          </a:p>
        </p:txBody>
      </p:sp>
    </p:spTree>
    <p:extLst>
      <p:ext uri="{BB962C8B-B14F-4D97-AF65-F5344CB8AC3E}">
        <p14:creationId xmlns:p14="http://schemas.microsoft.com/office/powerpoint/2010/main" val="2781635361"/>
      </p:ext>
    </p:extLst>
  </p:cSld>
  <p:clrMapOvr>
    <a:masterClrMapping/>
  </p:clrMapOvr>
  <p:extLst>
    <p:ext uri="{DCECCB84-F9BA-43D5-87BE-67443E8EF086}">
      <p15:sldGuideLst xmlns:p15="http://schemas.microsoft.com/office/powerpoint/2012/main">
        <p15:guide id="1" orient="horz" pos="1584" userDrawn="1">
          <p15:clr>
            <a:srgbClr val="FBAE40"/>
          </p15:clr>
        </p15:guide>
        <p15:guide id="2" orient="horz" pos="163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C-2 Column Tex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471055" y="6765926"/>
            <a:ext cx="9421091" cy="511175"/>
          </a:xfrm>
        </p:spPr>
        <p:txBody>
          <a:bodyPr anchor="b" anchorCtr="0"/>
          <a:lstStyle>
            <a:lvl1pPr>
              <a:spcAft>
                <a:spcPts val="132"/>
              </a:spcAft>
              <a:defRPr sz="618" b="0">
                <a:solidFill>
                  <a:schemeClr val="tx1"/>
                </a:solidFill>
                <a:latin typeface="+mn-lt"/>
                <a:ea typeface="Franklin Gothic Book" panose="020B0503020102020204" pitchFamily="34" charset="0"/>
              </a:defRPr>
            </a:lvl1pPr>
            <a:lvl2pPr>
              <a:spcAft>
                <a:spcPts val="265"/>
              </a:spcAft>
              <a:defRPr sz="618">
                <a:solidFill>
                  <a:schemeClr val="tx1"/>
                </a:solidFill>
                <a:latin typeface="+mn-lt"/>
              </a:defRPr>
            </a:lvl2pPr>
            <a:lvl3pPr>
              <a:spcAft>
                <a:spcPts val="265"/>
              </a:spcAft>
              <a:defRPr sz="618">
                <a:solidFill>
                  <a:schemeClr val="tx1"/>
                </a:solidFill>
              </a:defRPr>
            </a:lvl3pPr>
            <a:lvl4pPr>
              <a:spcAft>
                <a:spcPts val="265"/>
              </a:spcAft>
              <a:defRPr sz="618">
                <a:solidFill>
                  <a:schemeClr val="tx1"/>
                </a:solidFill>
              </a:defRPr>
            </a:lvl4pPr>
            <a:lvl5pPr>
              <a:spcAft>
                <a:spcPts val="265"/>
              </a:spcAft>
              <a:defRPr sz="618">
                <a:solidFill>
                  <a:schemeClr val="tx1"/>
                </a:solidFill>
              </a:defRPr>
            </a:lvl5pPr>
          </a:lstStyle>
          <a:p>
            <a:pPr lvl="0"/>
            <a:r>
              <a:rPr lang="en-US"/>
              <a:t>Click to edit Master text styles</a:t>
            </a:r>
          </a:p>
        </p:txBody>
      </p:sp>
      <p:sp>
        <p:nvSpPr>
          <p:cNvPr id="7" name="Content Placeholder 6"/>
          <p:cNvSpPr>
            <a:spLocks noGrp="1"/>
          </p:cNvSpPr>
          <p:nvPr>
            <p:ph sz="quarter" idx="14"/>
          </p:nvPr>
        </p:nvSpPr>
        <p:spPr>
          <a:xfrm>
            <a:off x="471056" y="1562100"/>
            <a:ext cx="4615680" cy="5101752"/>
          </a:xfrm>
        </p:spPr>
        <p:txBody>
          <a:bodyPr/>
          <a:lstStyle>
            <a:lvl1pPr>
              <a:defRPr baseline="0"/>
            </a:lvl1pPr>
            <a:lvl2pPr>
              <a:defRPr baseline="0"/>
            </a:lvl2pPr>
            <a:lvl3pPr>
              <a:defRPr baseline="0"/>
            </a:lvl3pPr>
            <a:lvl4pPr>
              <a:defRPr baseline="0"/>
            </a:lvl4pPr>
            <a:lvl5pPr>
              <a:defRPr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5"/>
          </p:nvPr>
        </p:nvSpPr>
        <p:spPr>
          <a:xfrm>
            <a:off x="5276467" y="1562100"/>
            <a:ext cx="4615680" cy="5101752"/>
          </a:xfrm>
        </p:spPr>
        <p:txBody>
          <a:bodyPr/>
          <a:lstStyle>
            <a:lvl1pPr>
              <a:defRPr baseline="0"/>
            </a:lvl1pPr>
            <a:lvl2pPr>
              <a:defRPr baseline="0"/>
            </a:lvl2pPr>
            <a:lvl3pPr>
              <a:defRPr baseline="0"/>
            </a:lvl3pPr>
            <a:lvl4pPr>
              <a:defRPr baseline="0"/>
            </a:lvl4pPr>
            <a:lvl5pPr>
              <a:defRPr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p:cNvSpPr>
            <a:spLocks noGrp="1"/>
          </p:cNvSpPr>
          <p:nvPr>
            <p:ph type="title"/>
          </p:nvPr>
        </p:nvSpPr>
        <p:spPr>
          <a:xfrm>
            <a:off x="471055" y="533400"/>
            <a:ext cx="9421091" cy="784288"/>
          </a:xfrm>
          <a:prstGeom prst="rect">
            <a:avLst/>
          </a:prstGeom>
        </p:spPr>
        <p:txBody>
          <a:bodyPr vert="horz" lIns="0" tIns="0" rIns="0" bIns="0" rtlCol="0" anchor="b">
            <a:normAutofit/>
          </a:bodyPr>
          <a:lstStyle/>
          <a:p>
            <a:r>
              <a:rPr lang="en-US"/>
              <a:t>Click to edit Master title style</a:t>
            </a:r>
            <a:endParaRPr lang="en-US" dirty="0"/>
          </a:p>
        </p:txBody>
      </p:sp>
    </p:spTree>
    <p:extLst>
      <p:ext uri="{BB962C8B-B14F-4D97-AF65-F5344CB8AC3E}">
        <p14:creationId xmlns:p14="http://schemas.microsoft.com/office/powerpoint/2010/main" val="1193017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C-2 Column Chart /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Text Placeholder 7"/>
          <p:cNvSpPr>
            <a:spLocks noGrp="1"/>
          </p:cNvSpPr>
          <p:nvPr>
            <p:ph type="body" sz="quarter" idx="13"/>
          </p:nvPr>
        </p:nvSpPr>
        <p:spPr>
          <a:xfrm>
            <a:off x="471055" y="6802870"/>
            <a:ext cx="4615680" cy="474231"/>
          </a:xfrm>
        </p:spPr>
        <p:txBody>
          <a:bodyPr anchor="b" anchorCtr="0"/>
          <a:lstStyle>
            <a:lvl1pPr>
              <a:spcAft>
                <a:spcPts val="132"/>
              </a:spcAft>
              <a:defRPr sz="618" b="0">
                <a:solidFill>
                  <a:schemeClr val="tx2"/>
                </a:solidFill>
                <a:latin typeface="+mn-lt"/>
                <a:ea typeface="Franklin Gothic Book" panose="020B0503020102020204" pitchFamily="34" charset="0"/>
              </a:defRPr>
            </a:lvl1pPr>
            <a:lvl2pPr>
              <a:spcAft>
                <a:spcPts val="265"/>
              </a:spcAft>
              <a:defRPr sz="618">
                <a:solidFill>
                  <a:schemeClr val="tx1"/>
                </a:solidFill>
                <a:latin typeface="+mn-lt"/>
              </a:defRPr>
            </a:lvl2pPr>
            <a:lvl3pPr>
              <a:spcAft>
                <a:spcPts val="265"/>
              </a:spcAft>
              <a:defRPr sz="618">
                <a:solidFill>
                  <a:schemeClr val="tx1"/>
                </a:solidFill>
              </a:defRPr>
            </a:lvl3pPr>
            <a:lvl4pPr>
              <a:spcAft>
                <a:spcPts val="265"/>
              </a:spcAft>
              <a:defRPr sz="618">
                <a:solidFill>
                  <a:schemeClr val="tx1"/>
                </a:solidFill>
              </a:defRPr>
            </a:lvl4pPr>
            <a:lvl5pPr>
              <a:spcAft>
                <a:spcPts val="265"/>
              </a:spcAft>
              <a:defRPr sz="618">
                <a:solidFill>
                  <a:schemeClr val="tx1"/>
                </a:solidFill>
              </a:defRPr>
            </a:lvl5pPr>
          </a:lstStyle>
          <a:p>
            <a:pPr lvl="0"/>
            <a:r>
              <a:rPr lang="en-US"/>
              <a:t>Click to edit Master text styles</a:t>
            </a:r>
          </a:p>
        </p:txBody>
      </p:sp>
      <p:sp>
        <p:nvSpPr>
          <p:cNvPr id="7" name="Content Placeholder 6"/>
          <p:cNvSpPr>
            <a:spLocks noGrp="1"/>
          </p:cNvSpPr>
          <p:nvPr>
            <p:ph sz="quarter" idx="14"/>
          </p:nvPr>
        </p:nvSpPr>
        <p:spPr>
          <a:xfrm>
            <a:off x="471055" y="2124891"/>
            <a:ext cx="4615680" cy="4563292"/>
          </a:xfrm>
        </p:spPr>
        <p:txBody>
          <a:bodyPr/>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5"/>
          </p:nvPr>
        </p:nvSpPr>
        <p:spPr>
          <a:xfrm>
            <a:off x="5276466" y="2124891"/>
            <a:ext cx="4615680" cy="4563292"/>
          </a:xfrm>
        </p:spPr>
        <p:txBody>
          <a:bodyPr/>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6"/>
          </p:nvPr>
        </p:nvSpPr>
        <p:spPr>
          <a:xfrm>
            <a:off x="471056" y="1561468"/>
            <a:ext cx="4615680" cy="4572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8"/>
          <p:cNvSpPr>
            <a:spLocks noGrp="1"/>
          </p:cNvSpPr>
          <p:nvPr>
            <p:ph type="body" sz="quarter" idx="17"/>
          </p:nvPr>
        </p:nvSpPr>
        <p:spPr>
          <a:xfrm>
            <a:off x="5276467" y="1561468"/>
            <a:ext cx="4615680" cy="4572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7"/>
          <p:cNvSpPr>
            <a:spLocks noGrp="1"/>
          </p:cNvSpPr>
          <p:nvPr>
            <p:ph type="body" sz="quarter" idx="18"/>
          </p:nvPr>
        </p:nvSpPr>
        <p:spPr>
          <a:xfrm>
            <a:off x="5276466" y="6802870"/>
            <a:ext cx="4615680" cy="474231"/>
          </a:xfrm>
        </p:spPr>
        <p:txBody>
          <a:bodyPr anchor="b" anchorCtr="0"/>
          <a:lstStyle>
            <a:lvl1pPr>
              <a:spcAft>
                <a:spcPts val="132"/>
              </a:spcAft>
              <a:defRPr sz="618" b="0">
                <a:solidFill>
                  <a:schemeClr val="tx2"/>
                </a:solidFill>
                <a:latin typeface="+mn-lt"/>
                <a:ea typeface="Franklin Gothic Book" panose="020B0503020102020204" pitchFamily="34" charset="0"/>
              </a:defRPr>
            </a:lvl1pPr>
            <a:lvl2pPr>
              <a:spcAft>
                <a:spcPts val="265"/>
              </a:spcAft>
              <a:defRPr sz="618">
                <a:solidFill>
                  <a:schemeClr val="tx1"/>
                </a:solidFill>
                <a:latin typeface="+mn-lt"/>
              </a:defRPr>
            </a:lvl2pPr>
            <a:lvl3pPr>
              <a:spcAft>
                <a:spcPts val="265"/>
              </a:spcAft>
              <a:defRPr sz="618">
                <a:solidFill>
                  <a:schemeClr val="tx1"/>
                </a:solidFill>
              </a:defRPr>
            </a:lvl3pPr>
            <a:lvl4pPr>
              <a:spcAft>
                <a:spcPts val="265"/>
              </a:spcAft>
              <a:defRPr sz="618">
                <a:solidFill>
                  <a:schemeClr val="tx1"/>
                </a:solidFill>
              </a:defRPr>
            </a:lvl4pPr>
            <a:lvl5pPr>
              <a:spcAft>
                <a:spcPts val="265"/>
              </a:spcAft>
              <a:defRPr sz="618">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3265884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C-Performance Review">
    <p:spTree>
      <p:nvGrpSpPr>
        <p:cNvPr id="1" name=""/>
        <p:cNvGrpSpPr/>
        <p:nvPr/>
      </p:nvGrpSpPr>
      <p:grpSpPr>
        <a:xfrm>
          <a:off x="0" y="0"/>
          <a:ext cx="0" cy="0"/>
          <a:chOff x="0" y="0"/>
          <a:chExt cx="0" cy="0"/>
        </a:xfrm>
      </p:grpSpPr>
      <p:grpSp>
        <p:nvGrpSpPr>
          <p:cNvPr id="35" name="Group 34"/>
          <p:cNvGrpSpPr/>
          <p:nvPr userDrawn="1"/>
        </p:nvGrpSpPr>
        <p:grpSpPr>
          <a:xfrm>
            <a:off x="471055" y="6473828"/>
            <a:ext cx="9421092" cy="221227"/>
            <a:chOff x="457200" y="6179573"/>
            <a:chExt cx="9144001" cy="221227"/>
          </a:xfrm>
        </p:grpSpPr>
        <p:cxnSp>
          <p:nvCxnSpPr>
            <p:cNvPr id="14" name="Straight Connector 13"/>
            <p:cNvCxnSpPr/>
            <p:nvPr userDrawn="1"/>
          </p:nvCxnSpPr>
          <p:spPr>
            <a:xfrm>
              <a:off x="457200" y="6179573"/>
              <a:ext cx="9144000" cy="0"/>
            </a:xfrm>
            <a:prstGeom prst="line">
              <a:avLst/>
            </a:prstGeom>
            <a:ln w="31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userDrawn="1"/>
          </p:nvSpPr>
          <p:spPr>
            <a:xfrm>
              <a:off x="457200" y="6179573"/>
              <a:ext cx="9144001" cy="221227"/>
            </a:xfrm>
            <a:prstGeom prst="rect">
              <a:avLst/>
            </a:prstGeom>
            <a:noFill/>
          </p:spPr>
          <p:txBody>
            <a:bodyPr wrap="square" lIns="0" tIns="45720" rIns="0" bIns="0" rtlCol="0">
              <a:noAutofit/>
            </a:bodyPr>
            <a:lstStyle/>
            <a:p>
              <a:pPr defTabSz="449505"/>
              <a:r>
                <a:rPr lang="en-US" sz="700" dirty="0">
                  <a:solidFill>
                    <a:schemeClr val="tx2"/>
                  </a:solidFill>
                  <a:latin typeface="+mj-lt"/>
                  <a:ea typeface="TradeGothic LT" pitchFamily="34" charset="0"/>
                </a:rPr>
                <a:t>Commentary:</a:t>
              </a:r>
            </a:p>
          </p:txBody>
        </p:sp>
      </p:grpSp>
      <p:sp>
        <p:nvSpPr>
          <p:cNvPr id="16" name="Table Placeholder 15"/>
          <p:cNvSpPr>
            <a:spLocks noGrp="1"/>
          </p:cNvSpPr>
          <p:nvPr>
            <p:ph type="tbl" sz="quarter" idx="21"/>
          </p:nvPr>
        </p:nvSpPr>
        <p:spPr>
          <a:xfrm>
            <a:off x="471056" y="1943674"/>
            <a:ext cx="4615680" cy="3770691"/>
          </a:xfrm>
        </p:spPr>
        <p:txBody>
          <a:bodyPr/>
          <a:lstStyle>
            <a:lvl1pPr>
              <a:defRPr sz="800" b="0" baseline="0">
                <a:solidFill>
                  <a:schemeClr val="tx2"/>
                </a:solidFill>
                <a:latin typeface="+mn-lt"/>
              </a:defRPr>
            </a:lvl1pPr>
          </a:lstStyle>
          <a:p>
            <a:r>
              <a:rPr lang="en-US"/>
              <a:t>Click icon to add table</a:t>
            </a:r>
            <a:endParaRPr lang="en-US" dirty="0"/>
          </a:p>
        </p:txBody>
      </p:sp>
      <p:sp>
        <p:nvSpPr>
          <p:cNvPr id="17" name="Table Placeholder 15"/>
          <p:cNvSpPr>
            <a:spLocks noGrp="1"/>
          </p:cNvSpPr>
          <p:nvPr>
            <p:ph type="tbl" sz="quarter" idx="22"/>
          </p:nvPr>
        </p:nvSpPr>
        <p:spPr>
          <a:xfrm>
            <a:off x="5276467" y="1923324"/>
            <a:ext cx="4615680" cy="4445410"/>
          </a:xfrm>
        </p:spPr>
        <p:txBody>
          <a:bodyPr/>
          <a:lstStyle>
            <a:lvl1pPr>
              <a:defRPr sz="800" b="0" baseline="0">
                <a:solidFill>
                  <a:schemeClr val="tx2"/>
                </a:solidFill>
                <a:latin typeface="+mn-lt"/>
              </a:defRPr>
            </a:lvl1pPr>
          </a:lstStyle>
          <a:p>
            <a:r>
              <a:rPr lang="en-US"/>
              <a:t>Click icon to add table</a:t>
            </a:r>
            <a:endParaRPr lang="en-US" dirty="0"/>
          </a:p>
        </p:txBody>
      </p:sp>
      <p:sp>
        <p:nvSpPr>
          <p:cNvPr id="23" name="Text Placeholder 22"/>
          <p:cNvSpPr>
            <a:spLocks noGrp="1"/>
          </p:cNvSpPr>
          <p:nvPr>
            <p:ph type="body" sz="quarter" idx="27"/>
          </p:nvPr>
        </p:nvSpPr>
        <p:spPr>
          <a:xfrm>
            <a:off x="471056" y="1699262"/>
            <a:ext cx="1535835" cy="182880"/>
          </a:xfrm>
        </p:spPr>
        <p:txBody>
          <a:bodyPr/>
          <a:lstStyle>
            <a:lvl1pPr>
              <a:defRPr sz="800" b="0">
                <a:solidFill>
                  <a:schemeClr val="tx2"/>
                </a:solidFill>
                <a:latin typeface="+mn-lt"/>
              </a:defRPr>
            </a:lvl1pPr>
          </a:lstStyle>
          <a:p>
            <a:pPr lvl="0"/>
            <a:r>
              <a:rPr lang="en-US"/>
              <a:t>Click to edit Master text styles</a:t>
            </a:r>
          </a:p>
        </p:txBody>
      </p:sp>
      <p:sp>
        <p:nvSpPr>
          <p:cNvPr id="24" name="Text Placeholder 22"/>
          <p:cNvSpPr>
            <a:spLocks noGrp="1"/>
          </p:cNvSpPr>
          <p:nvPr>
            <p:ph type="body" sz="quarter" idx="28"/>
          </p:nvPr>
        </p:nvSpPr>
        <p:spPr>
          <a:xfrm>
            <a:off x="1996878" y="1699262"/>
            <a:ext cx="1535835" cy="182880"/>
          </a:xfrm>
        </p:spPr>
        <p:txBody>
          <a:bodyPr/>
          <a:lstStyle>
            <a:lvl1pPr>
              <a:defRPr sz="800" b="0">
                <a:solidFill>
                  <a:schemeClr val="tx2"/>
                </a:solidFill>
                <a:latin typeface="+mn-lt"/>
              </a:defRPr>
            </a:lvl1pPr>
          </a:lstStyle>
          <a:p>
            <a:pPr lvl="0"/>
            <a:r>
              <a:rPr lang="en-US"/>
              <a:t>Click to edit Master text styles</a:t>
            </a:r>
          </a:p>
        </p:txBody>
      </p:sp>
      <p:sp>
        <p:nvSpPr>
          <p:cNvPr id="25" name="Text Placeholder 22"/>
          <p:cNvSpPr>
            <a:spLocks noGrp="1"/>
          </p:cNvSpPr>
          <p:nvPr>
            <p:ph type="body" sz="quarter" idx="29"/>
          </p:nvPr>
        </p:nvSpPr>
        <p:spPr>
          <a:xfrm>
            <a:off x="3551555" y="1699262"/>
            <a:ext cx="1535835" cy="182880"/>
          </a:xfrm>
        </p:spPr>
        <p:txBody>
          <a:bodyPr/>
          <a:lstStyle>
            <a:lvl1pPr>
              <a:defRPr sz="800" b="0">
                <a:solidFill>
                  <a:schemeClr val="tx2"/>
                </a:solidFill>
                <a:latin typeface="+mn-lt"/>
              </a:defRPr>
            </a:lvl1pPr>
          </a:lstStyle>
          <a:p>
            <a:pPr lvl="0"/>
            <a:r>
              <a:rPr lang="en-US"/>
              <a:t>Click to edit Master text styles</a:t>
            </a:r>
          </a:p>
        </p:txBody>
      </p:sp>
      <p:sp>
        <p:nvSpPr>
          <p:cNvPr id="26" name="Text Placeholder 22"/>
          <p:cNvSpPr>
            <a:spLocks noGrp="1"/>
          </p:cNvSpPr>
          <p:nvPr>
            <p:ph type="body" sz="quarter" idx="30"/>
          </p:nvPr>
        </p:nvSpPr>
        <p:spPr>
          <a:xfrm>
            <a:off x="5276466" y="1699262"/>
            <a:ext cx="4615681" cy="182880"/>
          </a:xfrm>
        </p:spPr>
        <p:txBody>
          <a:bodyPr/>
          <a:lstStyle>
            <a:lvl1pPr>
              <a:defRPr sz="800" b="0">
                <a:solidFill>
                  <a:schemeClr val="tx2"/>
                </a:solidFill>
                <a:latin typeface="+mn-lt"/>
              </a:defRPr>
            </a:lvl1pPr>
          </a:lstStyle>
          <a:p>
            <a:pPr lvl="0"/>
            <a:r>
              <a:rPr lang="en-US"/>
              <a:t>Click to edit Master text styles</a:t>
            </a:r>
          </a:p>
        </p:txBody>
      </p:sp>
      <p:sp>
        <p:nvSpPr>
          <p:cNvPr id="28" name="TextBox 27"/>
          <p:cNvSpPr txBox="1"/>
          <p:nvPr userDrawn="1"/>
        </p:nvSpPr>
        <p:spPr>
          <a:xfrm>
            <a:off x="471056" y="1562101"/>
            <a:ext cx="1535835" cy="137161"/>
          </a:xfrm>
          <a:prstGeom prst="rect">
            <a:avLst/>
          </a:prstGeom>
          <a:noFill/>
        </p:spPr>
        <p:txBody>
          <a:bodyPr wrap="square" lIns="0" tIns="0" rIns="0" bIns="0" rtlCol="0">
            <a:noAutofit/>
          </a:bodyPr>
          <a:lstStyle/>
          <a:p>
            <a:pPr defTabSz="449505"/>
            <a:r>
              <a:rPr lang="en-US" sz="700" dirty="0">
                <a:solidFill>
                  <a:schemeClr val="tx2"/>
                </a:solidFill>
                <a:latin typeface="+mj-lt"/>
                <a:ea typeface="TradeGothic LT" pitchFamily="34" charset="0"/>
              </a:rPr>
              <a:t>Period Ending:</a:t>
            </a:r>
          </a:p>
        </p:txBody>
      </p:sp>
      <p:sp>
        <p:nvSpPr>
          <p:cNvPr id="29" name="TextBox 28"/>
          <p:cNvSpPr txBox="1"/>
          <p:nvPr userDrawn="1"/>
        </p:nvSpPr>
        <p:spPr>
          <a:xfrm>
            <a:off x="1996878" y="1562101"/>
            <a:ext cx="1535835" cy="137161"/>
          </a:xfrm>
          <a:prstGeom prst="rect">
            <a:avLst/>
          </a:prstGeom>
          <a:noFill/>
        </p:spPr>
        <p:txBody>
          <a:bodyPr wrap="square" lIns="0" tIns="0" rIns="0" bIns="0" rtlCol="0">
            <a:noAutofit/>
          </a:bodyPr>
          <a:lstStyle/>
          <a:p>
            <a:pPr defTabSz="449505"/>
            <a:r>
              <a:rPr lang="en-US" sz="700" dirty="0">
                <a:solidFill>
                  <a:schemeClr val="tx2"/>
                </a:solidFill>
                <a:latin typeface="+mj-lt"/>
                <a:ea typeface="TradeGothic LT" pitchFamily="34" charset="0"/>
              </a:rPr>
              <a:t>Account Number:</a:t>
            </a:r>
          </a:p>
        </p:txBody>
      </p:sp>
      <p:sp>
        <p:nvSpPr>
          <p:cNvPr id="30" name="TextBox 29"/>
          <p:cNvSpPr txBox="1"/>
          <p:nvPr userDrawn="1"/>
        </p:nvSpPr>
        <p:spPr>
          <a:xfrm>
            <a:off x="3551555" y="1562101"/>
            <a:ext cx="1535835" cy="137161"/>
          </a:xfrm>
          <a:prstGeom prst="rect">
            <a:avLst/>
          </a:prstGeom>
          <a:noFill/>
        </p:spPr>
        <p:txBody>
          <a:bodyPr wrap="square" lIns="0" tIns="0" rIns="0" bIns="0" rtlCol="0">
            <a:noAutofit/>
          </a:bodyPr>
          <a:lstStyle/>
          <a:p>
            <a:pPr defTabSz="449505"/>
            <a:r>
              <a:rPr lang="en-US" sz="700" dirty="0">
                <a:solidFill>
                  <a:schemeClr val="tx2"/>
                </a:solidFill>
                <a:latin typeface="+mj-lt"/>
                <a:ea typeface="TradeGothic LT" pitchFamily="34" charset="0"/>
              </a:rPr>
              <a:t>Account Name:</a:t>
            </a:r>
          </a:p>
        </p:txBody>
      </p:sp>
      <p:sp>
        <p:nvSpPr>
          <p:cNvPr id="31" name="TextBox 30"/>
          <p:cNvSpPr txBox="1"/>
          <p:nvPr userDrawn="1"/>
        </p:nvSpPr>
        <p:spPr>
          <a:xfrm>
            <a:off x="5282543" y="1562101"/>
            <a:ext cx="4609603" cy="137161"/>
          </a:xfrm>
          <a:prstGeom prst="rect">
            <a:avLst/>
          </a:prstGeom>
          <a:noFill/>
        </p:spPr>
        <p:txBody>
          <a:bodyPr wrap="square" lIns="0" tIns="0" rIns="0" bIns="0" rtlCol="0">
            <a:noAutofit/>
          </a:bodyPr>
          <a:lstStyle/>
          <a:p>
            <a:pPr defTabSz="449505"/>
            <a:r>
              <a:rPr lang="en-US" sz="700" dirty="0">
                <a:solidFill>
                  <a:schemeClr val="tx2"/>
                </a:solidFill>
                <a:latin typeface="+mj-lt"/>
                <a:ea typeface="TradeGothic LT" pitchFamily="34" charset="0"/>
              </a:rPr>
              <a:t>Your Team:</a:t>
            </a:r>
          </a:p>
        </p:txBody>
      </p:sp>
      <p:sp>
        <p:nvSpPr>
          <p:cNvPr id="33" name="Text Placeholder 32"/>
          <p:cNvSpPr>
            <a:spLocks noGrp="1"/>
          </p:cNvSpPr>
          <p:nvPr>
            <p:ph type="body" sz="quarter" idx="31"/>
          </p:nvPr>
        </p:nvSpPr>
        <p:spPr>
          <a:xfrm>
            <a:off x="471055" y="6656709"/>
            <a:ext cx="9421091" cy="620391"/>
          </a:xfrm>
        </p:spPr>
        <p:txBody>
          <a:bodyPr/>
          <a:lstStyle>
            <a:lvl1pPr>
              <a:defRPr sz="800" b="0">
                <a:solidFill>
                  <a:schemeClr val="tx2"/>
                </a:solidFill>
                <a:latin typeface="+mn-lt"/>
              </a:defRPr>
            </a:lvl1pPr>
          </a:lstStyle>
          <a:p>
            <a:pPr lvl="0"/>
            <a:r>
              <a:rPr lang="en-US"/>
              <a:t>Click to edit Master text styles</a:t>
            </a:r>
          </a:p>
        </p:txBody>
      </p:sp>
      <p:sp>
        <p:nvSpPr>
          <p:cNvPr id="19" name="Text Placeholder 7"/>
          <p:cNvSpPr>
            <a:spLocks noGrp="1"/>
          </p:cNvSpPr>
          <p:nvPr>
            <p:ph type="body" sz="quarter" idx="13"/>
          </p:nvPr>
        </p:nvSpPr>
        <p:spPr>
          <a:xfrm>
            <a:off x="471056" y="5819459"/>
            <a:ext cx="4615680" cy="549275"/>
          </a:xfrm>
        </p:spPr>
        <p:txBody>
          <a:bodyPr anchor="b" anchorCtr="0"/>
          <a:lstStyle>
            <a:lvl1pPr>
              <a:spcAft>
                <a:spcPts val="132"/>
              </a:spcAft>
              <a:defRPr sz="700" b="0">
                <a:solidFill>
                  <a:schemeClr val="tx2"/>
                </a:solidFill>
                <a:latin typeface="+mn-lt"/>
                <a:ea typeface="Franklin Gothic Book" panose="020B0503020102020204" pitchFamily="34" charset="0"/>
              </a:defRPr>
            </a:lvl1pPr>
            <a:lvl2pPr>
              <a:spcAft>
                <a:spcPts val="265"/>
              </a:spcAft>
              <a:defRPr sz="618">
                <a:solidFill>
                  <a:schemeClr val="tx1"/>
                </a:solidFill>
                <a:latin typeface="+mn-lt"/>
              </a:defRPr>
            </a:lvl2pPr>
            <a:lvl3pPr>
              <a:spcAft>
                <a:spcPts val="265"/>
              </a:spcAft>
              <a:defRPr sz="618">
                <a:solidFill>
                  <a:schemeClr val="tx1"/>
                </a:solidFill>
              </a:defRPr>
            </a:lvl3pPr>
            <a:lvl4pPr>
              <a:spcAft>
                <a:spcPts val="265"/>
              </a:spcAft>
              <a:defRPr sz="618">
                <a:solidFill>
                  <a:schemeClr val="tx1"/>
                </a:solidFill>
              </a:defRPr>
            </a:lvl4pPr>
            <a:lvl5pPr>
              <a:spcAft>
                <a:spcPts val="265"/>
              </a:spcAft>
              <a:defRPr sz="618">
                <a:solidFill>
                  <a:schemeClr val="tx1"/>
                </a:solidFill>
              </a:defRPr>
            </a:lvl5pPr>
          </a:lstStyle>
          <a:p>
            <a:pPr lvl="0"/>
            <a:r>
              <a:rPr lang="en-US"/>
              <a:t>Click to edit Master text styles</a:t>
            </a:r>
          </a:p>
        </p:txBody>
      </p:sp>
      <p:sp>
        <p:nvSpPr>
          <p:cNvPr id="18" name="Title Placeholder 1"/>
          <p:cNvSpPr>
            <a:spLocks noGrp="1"/>
          </p:cNvSpPr>
          <p:nvPr>
            <p:ph type="title"/>
          </p:nvPr>
        </p:nvSpPr>
        <p:spPr>
          <a:xfrm>
            <a:off x="471055" y="533400"/>
            <a:ext cx="9421091" cy="784288"/>
          </a:xfrm>
          <a:prstGeom prst="rect">
            <a:avLst/>
          </a:prstGeom>
        </p:spPr>
        <p:txBody>
          <a:bodyPr vert="horz" lIns="0" tIns="0" rIns="0" bIns="0" rtlCol="0" anchor="b">
            <a:normAutofit/>
          </a:bodyPr>
          <a:lstStyle/>
          <a:p>
            <a:r>
              <a:rPr lang="en-US"/>
              <a:t>Click to edit Master title style</a:t>
            </a:r>
            <a:endParaRPr lang="en-US" dirty="0"/>
          </a:p>
        </p:txBody>
      </p:sp>
    </p:spTree>
    <p:extLst>
      <p:ext uri="{BB962C8B-B14F-4D97-AF65-F5344CB8AC3E}">
        <p14:creationId xmlns:p14="http://schemas.microsoft.com/office/powerpoint/2010/main" val="2172047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C-Blank">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71055" y="536031"/>
            <a:ext cx="9422307" cy="784288"/>
          </a:xfrm>
          <a:prstGeom prst="rect">
            <a:avLst/>
          </a:prstGeom>
        </p:spPr>
        <p:txBody>
          <a:bodyPr vert="horz" lIns="0" tIns="0" rIns="0" bIns="0" rtlCol="0" anchor="b">
            <a:normAutofit/>
          </a:bodyPr>
          <a:lstStyle/>
          <a:p>
            <a:r>
              <a:rPr lang="en-US"/>
              <a:t>Click to edit Master title style</a:t>
            </a:r>
            <a:endParaRPr lang="en-US" dirty="0"/>
          </a:p>
        </p:txBody>
      </p:sp>
    </p:spTree>
    <p:extLst>
      <p:ext uri="{BB962C8B-B14F-4D97-AF65-F5344CB8AC3E}">
        <p14:creationId xmlns:p14="http://schemas.microsoft.com/office/powerpoint/2010/main" val="1311245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closure">
    <p:spTree>
      <p:nvGrpSpPr>
        <p:cNvPr id="1" name=""/>
        <p:cNvGrpSpPr/>
        <p:nvPr/>
      </p:nvGrpSpPr>
      <p:grpSpPr>
        <a:xfrm>
          <a:off x="0" y="0"/>
          <a:ext cx="0" cy="0"/>
          <a:chOff x="0" y="0"/>
          <a:chExt cx="0" cy="0"/>
        </a:xfrm>
      </p:grpSpPr>
      <p:sp>
        <p:nvSpPr>
          <p:cNvPr id="2" name="TextBox 1"/>
          <p:cNvSpPr txBox="1"/>
          <p:nvPr userDrawn="1"/>
        </p:nvSpPr>
        <p:spPr>
          <a:xfrm>
            <a:off x="471054" y="533400"/>
            <a:ext cx="8342508" cy="800100"/>
          </a:xfrm>
          <a:prstGeom prst="rect">
            <a:avLst/>
          </a:prstGeom>
          <a:noFill/>
        </p:spPr>
        <p:txBody>
          <a:bodyPr wrap="square" lIns="0" tIns="0" rIns="0" bIns="0" rtlCol="0" anchor="b">
            <a:noAutofit/>
          </a:bodyPr>
          <a:lstStyle/>
          <a:p>
            <a:r>
              <a:rPr lang="en-US" sz="2400" b="1" dirty="0">
                <a:solidFill>
                  <a:schemeClr val="accent1"/>
                </a:solidFill>
              </a:rPr>
              <a:t>Hirtle, Callaghan &amp; Co.</a:t>
            </a:r>
          </a:p>
          <a:p>
            <a:r>
              <a:rPr lang="en-US" sz="1600" b="0" dirty="0">
                <a:solidFill>
                  <a:schemeClr val="tx2">
                    <a:lumMod val="75000"/>
                  </a:schemeClr>
                </a:solidFill>
              </a:rPr>
              <a:t>Disclosure Statement and Important Information</a:t>
            </a:r>
          </a:p>
        </p:txBody>
      </p:sp>
      <p:sp>
        <p:nvSpPr>
          <p:cNvPr id="3" name="TextBox 2"/>
          <p:cNvSpPr txBox="1"/>
          <p:nvPr userDrawn="1"/>
        </p:nvSpPr>
        <p:spPr>
          <a:xfrm>
            <a:off x="471055" y="1562100"/>
            <a:ext cx="9421091" cy="5715000"/>
          </a:xfrm>
          <a:prstGeom prst="rect">
            <a:avLst/>
          </a:prstGeom>
          <a:noFill/>
        </p:spPr>
        <p:txBody>
          <a:bodyPr wrap="square" lIns="0" tIns="0" rIns="0" bIns="0" rtlCol="0">
            <a:noAutofit/>
          </a:bodyPr>
          <a:lstStyle/>
          <a:p>
            <a:pPr marL="0" marR="0">
              <a:spcBef>
                <a:spcPts val="0"/>
              </a:spcBef>
              <a:spcAft>
                <a:spcPts val="0"/>
              </a:spcAft>
            </a:pPr>
            <a:r>
              <a:rPr lang="en-US" sz="1200" kern="1200" dirty="0">
                <a:solidFill>
                  <a:schemeClr val="tx1"/>
                </a:solidFill>
                <a:latin typeface="+mn-lt"/>
                <a:ea typeface="+mn-ea"/>
                <a:cs typeface="+mn-cs"/>
              </a:rPr>
              <a:t>Hirtle, Callaghan &amp; Co. (“Hirtle Callaghan) is a Delaware Limited Liability Company and is registered as an investment adviser with the U.S. Securities and Exchange Commission. Registration as an investment adviser does not imply any level of skill or training. </a:t>
            </a:r>
          </a:p>
          <a:p>
            <a:pPr marL="0" marR="0">
              <a:spcBef>
                <a:spcPts val="0"/>
              </a:spcBef>
              <a:spcAft>
                <a:spcPts val="0"/>
              </a:spcAft>
            </a:pPr>
            <a:r>
              <a:rPr lang="en-US" sz="1200" kern="1200" dirty="0">
                <a:solidFill>
                  <a:schemeClr val="tx1"/>
                </a:solidFill>
                <a:latin typeface="+mn-lt"/>
                <a:ea typeface="+mn-ea"/>
                <a:cs typeface="+mn-cs"/>
              </a:rPr>
              <a:t> </a:t>
            </a:r>
          </a:p>
          <a:p>
            <a:pPr marL="0" marR="0">
              <a:spcBef>
                <a:spcPts val="0"/>
              </a:spcBef>
              <a:spcAft>
                <a:spcPts val="0"/>
              </a:spcAft>
            </a:pPr>
            <a:r>
              <a:rPr lang="en-US" sz="1200" kern="1200" dirty="0">
                <a:solidFill>
                  <a:schemeClr val="tx1"/>
                </a:solidFill>
                <a:latin typeface="+mn-lt"/>
                <a:ea typeface="+mn-ea"/>
                <a:cs typeface="+mn-cs"/>
              </a:rPr>
              <a:t>Nothing contained in this presentation constitutes tax, accounting, regulatory, legal or investment advice. All investors are urged to consult with their tax, legal, accounting or investment advisors regarding any potential transactions or investments. There is no assurance that the tax status or treatment of a proposed transaction or investment will continue in the future. Tax treatment or status may be changed by law or government action in the future or on a retroactive basis.</a:t>
            </a:r>
          </a:p>
          <a:p>
            <a:pPr marL="0" marR="0">
              <a:spcBef>
                <a:spcPts val="0"/>
              </a:spcBef>
              <a:spcAft>
                <a:spcPts val="0"/>
              </a:spcAft>
            </a:pPr>
            <a:r>
              <a:rPr lang="en-US" sz="1200" kern="1200" dirty="0">
                <a:solidFill>
                  <a:schemeClr val="tx1"/>
                </a:solidFill>
                <a:latin typeface="+mn-lt"/>
                <a:ea typeface="+mn-ea"/>
                <a:cs typeface="+mn-cs"/>
              </a:rPr>
              <a:t> </a:t>
            </a:r>
          </a:p>
          <a:p>
            <a:pPr marL="0" marR="0">
              <a:spcBef>
                <a:spcPts val="0"/>
              </a:spcBef>
              <a:spcAft>
                <a:spcPts val="0"/>
              </a:spcAft>
            </a:pPr>
            <a:r>
              <a:rPr lang="en-US" sz="1200" kern="1200" dirty="0">
                <a:solidFill>
                  <a:schemeClr val="tx1"/>
                </a:solidFill>
                <a:latin typeface="+mn-lt"/>
                <a:ea typeface="+mn-ea"/>
                <a:cs typeface="+mn-cs"/>
              </a:rPr>
              <a:t>Information in this presentation is obtained from sources which we believe reliable, but we do not warrant or guarantee the timeliness or accuracy of this information. This information is current as of the date of this presentation and is subject to change at any time, based on market and other conditions. Hirtle Callaghan shall not be liable for any errors or inaccuracies, regardless of cause. </a:t>
            </a:r>
          </a:p>
          <a:p>
            <a:pPr marL="0" marR="0">
              <a:spcBef>
                <a:spcPts val="0"/>
              </a:spcBef>
              <a:spcAft>
                <a:spcPts val="0"/>
              </a:spcAft>
            </a:pPr>
            <a:r>
              <a:rPr lang="en-US" sz="1200" kern="1200" dirty="0">
                <a:solidFill>
                  <a:schemeClr val="tx1"/>
                </a:solidFill>
                <a:latin typeface="+mn-lt"/>
                <a:ea typeface="+mn-ea"/>
                <a:cs typeface="+mn-cs"/>
              </a:rPr>
              <a:t> </a:t>
            </a:r>
          </a:p>
          <a:p>
            <a:pPr marL="0" marR="0">
              <a:spcBef>
                <a:spcPts val="0"/>
              </a:spcBef>
              <a:spcAft>
                <a:spcPts val="0"/>
              </a:spcAft>
            </a:pPr>
            <a:r>
              <a:rPr lang="en-US" sz="1200" kern="1200" dirty="0">
                <a:solidFill>
                  <a:schemeClr val="tx1"/>
                </a:solidFill>
                <a:latin typeface="+mn-lt"/>
                <a:ea typeface="+mn-ea"/>
                <a:cs typeface="+mn-cs"/>
              </a:rPr>
              <a:t>Certain information in this presentation may constitute “forward looking statements”, which can be identified by the use of forward looking terminology such as “may’, “will”, “should”, “expect”, “anticipate”, “project”, “estimate” or “believe” or the negatives thereof or other variations thereon or other comparable terminology.  Due to various risks and uncertainties, actual events or results or actual performance may differ materially from those reflected or contemplated in such forward looking statements.</a:t>
            </a:r>
          </a:p>
          <a:p>
            <a:pPr marL="0" marR="0">
              <a:spcBef>
                <a:spcPts val="0"/>
              </a:spcBef>
              <a:spcAft>
                <a:spcPts val="0"/>
              </a:spcAft>
            </a:pPr>
            <a:r>
              <a:rPr lang="en-US" sz="1200" kern="1200" dirty="0">
                <a:solidFill>
                  <a:schemeClr val="tx1"/>
                </a:solidFill>
                <a:latin typeface="+mn-lt"/>
                <a:ea typeface="+mn-ea"/>
                <a:cs typeface="+mn-cs"/>
              </a:rPr>
              <a:t> </a:t>
            </a:r>
          </a:p>
          <a:p>
            <a:pPr marL="0" marR="0">
              <a:spcBef>
                <a:spcPts val="0"/>
              </a:spcBef>
              <a:spcAft>
                <a:spcPts val="0"/>
              </a:spcAft>
            </a:pPr>
            <a:r>
              <a:rPr lang="en-US" sz="1200" kern="1200" dirty="0">
                <a:solidFill>
                  <a:schemeClr val="tx1"/>
                </a:solidFill>
                <a:latin typeface="+mn-lt"/>
                <a:ea typeface="+mn-ea"/>
                <a:cs typeface="+mn-cs"/>
              </a:rPr>
              <a:t>This presentation discusses general market activity, industry or sector trends, or other broad-based economic, market or political conditions and should not be construed as investment advice and does not represent a complete analysis of every material fact with respect to the economy or financial markets.</a:t>
            </a:r>
          </a:p>
          <a:p>
            <a:pPr marL="0" marR="0">
              <a:spcBef>
                <a:spcPts val="0"/>
              </a:spcBef>
              <a:spcAft>
                <a:spcPts val="0"/>
              </a:spcAft>
            </a:pPr>
            <a:r>
              <a:rPr lang="en-US" sz="1200" kern="1200" dirty="0">
                <a:solidFill>
                  <a:schemeClr val="tx1"/>
                </a:solidFill>
                <a:latin typeface="+mn-lt"/>
                <a:ea typeface="+mn-ea"/>
                <a:cs typeface="+mn-cs"/>
              </a:rPr>
              <a:t> </a:t>
            </a:r>
          </a:p>
        </p:txBody>
      </p:sp>
    </p:spTree>
    <p:extLst>
      <p:ext uri="{BB962C8B-B14F-4D97-AF65-F5344CB8AC3E}">
        <p14:creationId xmlns:p14="http://schemas.microsoft.com/office/powerpoint/2010/main" val="3703914138"/>
      </p:ext>
    </p:extLst>
  </p:cSld>
  <p:clrMapOvr>
    <a:masterClrMapping/>
  </p:clrMapOvr>
  <p:extLst>
    <p:ext uri="{DCECCB84-F9BA-43D5-87BE-67443E8EF086}">
      <p15:sldGuideLst xmlns:p15="http://schemas.microsoft.com/office/powerpoint/2012/main">
        <p15:guide id="1" orient="horz" pos="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HC Closing Slide">
    <p:spTree>
      <p:nvGrpSpPr>
        <p:cNvPr id="1" name=""/>
        <p:cNvGrpSpPr/>
        <p:nvPr/>
      </p:nvGrpSpPr>
      <p:grpSpPr>
        <a:xfrm>
          <a:off x="0" y="0"/>
          <a:ext cx="0" cy="0"/>
          <a:chOff x="0" y="0"/>
          <a:chExt cx="0" cy="0"/>
        </a:xfrm>
      </p:grpSpPr>
      <p:sp>
        <p:nvSpPr>
          <p:cNvPr id="4" name="TextBox 3"/>
          <p:cNvSpPr txBox="1"/>
          <p:nvPr userDrawn="1"/>
        </p:nvSpPr>
        <p:spPr>
          <a:xfrm>
            <a:off x="1573323" y="3642033"/>
            <a:ext cx="7216556" cy="461665"/>
          </a:xfrm>
          <a:prstGeom prst="rect">
            <a:avLst/>
          </a:prstGeom>
          <a:noFill/>
        </p:spPr>
        <p:txBody>
          <a:bodyPr wrap="square" rtlCol="0">
            <a:spAutoFit/>
          </a:bodyPr>
          <a:lstStyle/>
          <a:p>
            <a:pPr algn="ctr"/>
            <a:r>
              <a:rPr lang="en-US" sz="2400" b="0" spc="0" dirty="0">
                <a:solidFill>
                  <a:schemeClr val="tx2">
                    <a:lumMod val="75000"/>
                  </a:schemeClr>
                </a:solidFill>
                <a:latin typeface="+mj-lt"/>
              </a:rPr>
              <a:t>INVESTMENT SOLUTIONS FOR A</a:t>
            </a:r>
            <a:r>
              <a:rPr lang="en-US" sz="2400" b="0" spc="0" baseline="0" dirty="0">
                <a:solidFill>
                  <a:schemeClr val="tx2">
                    <a:lumMod val="75000"/>
                  </a:schemeClr>
                </a:solidFill>
                <a:latin typeface="+mj-lt"/>
              </a:rPr>
              <a:t> COMPLEX WORLD</a:t>
            </a:r>
            <a:endParaRPr lang="en-US" sz="2400" b="0" spc="0" dirty="0">
              <a:solidFill>
                <a:schemeClr val="tx2">
                  <a:lumMod val="75000"/>
                </a:schemeClr>
              </a:solidFill>
              <a:latin typeface="+mj-lt"/>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81412" y="6514843"/>
            <a:ext cx="810733" cy="784287"/>
          </a:xfrm>
          <a:prstGeom prst="rect">
            <a:avLst/>
          </a:prstGeom>
        </p:spPr>
      </p:pic>
    </p:spTree>
    <p:extLst>
      <p:ext uri="{BB962C8B-B14F-4D97-AF65-F5344CB8AC3E}">
        <p14:creationId xmlns:p14="http://schemas.microsoft.com/office/powerpoint/2010/main" val="1930676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1245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Family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1054" y="6300216"/>
            <a:ext cx="810214" cy="786384"/>
          </a:xfrm>
          <a:prstGeom prst="rect">
            <a:avLst/>
          </a:prstGeom>
        </p:spPr>
      </p:pic>
      <p:sp>
        <p:nvSpPr>
          <p:cNvPr id="17" name="Text Placeholder 4"/>
          <p:cNvSpPr>
            <a:spLocks noGrp="1"/>
          </p:cNvSpPr>
          <p:nvPr>
            <p:ph type="body" sz="quarter" idx="10" hasCustomPrompt="1"/>
          </p:nvPr>
        </p:nvSpPr>
        <p:spPr>
          <a:xfrm>
            <a:off x="3297382" y="4658249"/>
            <a:ext cx="3768436" cy="291736"/>
          </a:xfrm>
        </p:spPr>
        <p:txBody>
          <a:bodyPr anchor="t">
            <a:noAutofit/>
          </a:bodyPr>
          <a:lstStyle>
            <a:lvl1pPr algn="ctr">
              <a:spcBef>
                <a:spcPts val="0"/>
              </a:spcBef>
              <a:spcAft>
                <a:spcPts val="600"/>
              </a:spcAft>
              <a:defRPr sz="2000" b="0" baseline="0">
                <a:solidFill>
                  <a:schemeClr val="accent1"/>
                </a:solidFill>
                <a:latin typeface="+mj-lt"/>
                <a:cs typeface="Times New Roman" panose="02020603050405020304" pitchFamily="18" charset="0"/>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US" dirty="0"/>
              <a:t>Presentation Name</a:t>
            </a:r>
          </a:p>
        </p:txBody>
      </p:sp>
      <p:sp>
        <p:nvSpPr>
          <p:cNvPr id="18" name="Text Placeholder 4"/>
          <p:cNvSpPr>
            <a:spLocks noGrp="1"/>
          </p:cNvSpPr>
          <p:nvPr>
            <p:ph type="body" sz="quarter" idx="13" hasCustomPrompt="1"/>
          </p:nvPr>
        </p:nvSpPr>
        <p:spPr>
          <a:xfrm>
            <a:off x="3297382" y="5564777"/>
            <a:ext cx="3768436" cy="1521824"/>
          </a:xfrm>
        </p:spPr>
        <p:txBody>
          <a:bodyPr numCol="1" anchor="b">
            <a:noAutofit/>
          </a:bodyPr>
          <a:lstStyle>
            <a:lvl1pPr marL="0" marR="0" indent="0" algn="ctr" defTabSz="1005840" rtl="0" eaLnBrk="1" fontAlgn="auto" latinLnBrk="0" hangingPunct="1">
              <a:lnSpc>
                <a:spcPct val="100000"/>
              </a:lnSpc>
              <a:spcBef>
                <a:spcPts val="0"/>
              </a:spcBef>
              <a:spcAft>
                <a:spcPts val="600"/>
              </a:spcAft>
              <a:buClr>
                <a:schemeClr val="accent1"/>
              </a:buClr>
              <a:buSzTx/>
              <a:buFont typeface="Wingdings" panose="05000000000000000000" pitchFamily="2" charset="2"/>
              <a:buNone/>
              <a:tabLst/>
              <a:defRPr sz="1400" b="0" baseline="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US" dirty="0"/>
              <a:t>Presenter Name 1</a:t>
            </a:r>
            <a:br>
              <a:rPr lang="en-US" dirty="0"/>
            </a:br>
            <a:r>
              <a:rPr lang="en-US" dirty="0"/>
              <a:t>Title</a:t>
            </a:r>
          </a:p>
          <a:p>
            <a:pPr lvl="0"/>
            <a:r>
              <a:rPr lang="en-US" dirty="0"/>
              <a:t>Presenter Name 2</a:t>
            </a:r>
            <a:br>
              <a:rPr lang="en-US" dirty="0"/>
            </a:br>
            <a:r>
              <a:rPr lang="en-US" dirty="0"/>
              <a:t>Title </a:t>
            </a:r>
          </a:p>
          <a:p>
            <a:pPr lvl="0"/>
            <a:r>
              <a:rPr lang="en-US" dirty="0"/>
              <a:t>Presenter Name 3</a:t>
            </a:r>
            <a:br>
              <a:rPr lang="en-US" dirty="0"/>
            </a:br>
            <a:r>
              <a:rPr lang="en-US" dirty="0"/>
              <a:t>Title</a:t>
            </a:r>
          </a:p>
        </p:txBody>
      </p:sp>
      <p:sp>
        <p:nvSpPr>
          <p:cNvPr id="19" name="Text Placeholder 4"/>
          <p:cNvSpPr>
            <a:spLocks noGrp="1"/>
          </p:cNvSpPr>
          <p:nvPr>
            <p:ph type="body" sz="quarter" idx="14" hasCustomPrompt="1"/>
          </p:nvPr>
        </p:nvSpPr>
        <p:spPr>
          <a:xfrm>
            <a:off x="3297382" y="5064036"/>
            <a:ext cx="3768436" cy="291736"/>
          </a:xfrm>
        </p:spPr>
        <p:txBody>
          <a:bodyPr anchor="t">
            <a:noAutofit/>
          </a:bodyPr>
          <a:lstStyle>
            <a:lvl1pPr algn="ctr">
              <a:spcBef>
                <a:spcPts val="0"/>
              </a:spcBef>
              <a:spcAft>
                <a:spcPts val="600"/>
              </a:spcAft>
              <a:defRPr sz="1600" b="0" baseline="0">
                <a:solidFill>
                  <a:schemeClr val="tx1"/>
                </a:solidFill>
                <a:latin typeface="+mj-lt"/>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US" dirty="0"/>
              <a:t>Date</a:t>
            </a:r>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3297407" y="4998219"/>
            <a:ext cx="3768436" cy="17585"/>
          </a:xfrm>
          <a:prstGeom prst="rect">
            <a:avLst/>
          </a:prstGeom>
        </p:spPr>
      </p:pic>
      <p:sp>
        <p:nvSpPr>
          <p:cNvPr id="3" name="Text Placeholder 2">
            <a:extLst>
              <a:ext uri="{FF2B5EF4-FFF2-40B4-BE49-F238E27FC236}">
                <a16:creationId xmlns:a16="http://schemas.microsoft.com/office/drawing/2014/main" id="{27B2FBB6-38CE-4731-946F-A3A0BB77C57A}"/>
              </a:ext>
            </a:extLst>
          </p:cNvPr>
          <p:cNvSpPr>
            <a:spLocks noGrp="1"/>
          </p:cNvSpPr>
          <p:nvPr>
            <p:ph type="body" sz="quarter" idx="15" hasCustomPrompt="1"/>
          </p:nvPr>
        </p:nvSpPr>
        <p:spPr>
          <a:xfrm>
            <a:off x="3886200" y="1255123"/>
            <a:ext cx="2590800" cy="2514600"/>
          </a:xfrm>
        </p:spPr>
        <p:txBody>
          <a:bodyPr anchor="ctr">
            <a:normAutofit/>
          </a:bodyPr>
          <a:lstStyle>
            <a:lvl1pPr algn="ctr">
              <a:defRPr sz="3200">
                <a:solidFill>
                  <a:schemeClr val="accent1"/>
                </a:solidFill>
              </a:defRPr>
            </a:lvl1pPr>
          </a:lstStyle>
          <a:p>
            <a:pPr lvl="0"/>
            <a:r>
              <a:rPr lang="en-US" dirty="0"/>
              <a:t>Name/Initials Family</a:t>
            </a:r>
          </a:p>
        </p:txBody>
      </p:sp>
    </p:spTree>
    <p:extLst>
      <p:ext uri="{BB962C8B-B14F-4D97-AF65-F5344CB8AC3E}">
        <p14:creationId xmlns:p14="http://schemas.microsoft.com/office/powerpoint/2010/main" val="1828628632"/>
      </p:ext>
    </p:extLst>
  </p:cSld>
  <p:clrMapOvr>
    <a:masterClrMapping/>
  </p:clrMapOvr>
  <p:extLst>
    <p:ext uri="{DCECCB84-F9BA-43D5-87BE-67443E8EF086}">
      <p15:sldGuideLst xmlns:p15="http://schemas.microsoft.com/office/powerpoint/2012/main">
        <p15:guide id="1" orient="horz" pos="1584" userDrawn="1">
          <p15:clr>
            <a:srgbClr val="FBAE40"/>
          </p15:clr>
        </p15:guide>
        <p15:guide id="2" orient="horz" pos="163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amily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53803" y="473272"/>
            <a:ext cx="3194378" cy="6803829"/>
          </a:xfrm>
        </p:spPr>
        <p:txBody>
          <a:bodyPr anchor="ctr" anchorCtr="0"/>
          <a:lstStyle>
            <a:lvl1pPr>
              <a:defRPr sz="2000" baseline="0">
                <a:solidFill>
                  <a:schemeClr val="tx2">
                    <a:lumMod val="75000"/>
                  </a:schemeClr>
                </a:solidFill>
              </a:defRPr>
            </a:lvl1pPr>
          </a:lstStyle>
          <a:p>
            <a:r>
              <a:rPr lang="en-US" dirty="0"/>
              <a:t>Family Presentation </a:t>
            </a:r>
            <a:br>
              <a:rPr lang="en-US" dirty="0"/>
            </a:br>
            <a:r>
              <a:rPr lang="en-US" dirty="0"/>
              <a:t/>
            </a:r>
            <a:br>
              <a:rPr lang="en-US" dirty="0"/>
            </a:br>
            <a:r>
              <a:rPr lang="en-US" dirty="0"/>
              <a:t>Line two </a:t>
            </a:r>
            <a:br>
              <a:rPr lang="en-US" dirty="0"/>
            </a:br>
            <a:r>
              <a:rPr lang="en-US" dirty="0"/>
              <a:t/>
            </a:r>
            <a:br>
              <a:rPr lang="en-US" dirty="0"/>
            </a:br>
            <a:r>
              <a:rPr lang="en-US" dirty="0"/>
              <a:t>Line three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1062" y="3108960"/>
            <a:ext cx="1601585" cy="1554480"/>
          </a:xfrm>
          <a:prstGeom prst="rect">
            <a:avLst/>
          </a:prstGeom>
        </p:spPr>
      </p:pic>
      <p:cxnSp>
        <p:nvCxnSpPr>
          <p:cNvPr id="5" name="Straight Connector 4"/>
          <p:cNvCxnSpPr/>
          <p:nvPr userDrawn="1"/>
        </p:nvCxnSpPr>
        <p:spPr>
          <a:xfrm>
            <a:off x="6120168" y="473271"/>
            <a:ext cx="0" cy="6825858"/>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1120935"/>
      </p:ext>
    </p:extLst>
  </p:cSld>
  <p:clrMapOvr>
    <a:masterClrMapping/>
  </p:clrMapOvr>
  <p:extLst>
    <p:ext uri="{DCECCB84-F9BA-43D5-87BE-67443E8EF086}">
      <p15:sldGuideLst xmlns:p15="http://schemas.microsoft.com/office/powerpoint/2012/main">
        <p15:guide id="1" pos="192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stitutional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53803" y="473272"/>
            <a:ext cx="3194378" cy="6803829"/>
          </a:xfrm>
        </p:spPr>
        <p:txBody>
          <a:bodyPr anchor="ctr" anchorCtr="0"/>
          <a:lstStyle>
            <a:lvl1pPr>
              <a:defRPr sz="2000">
                <a:solidFill>
                  <a:schemeClr val="tx2">
                    <a:lumMod val="75000"/>
                  </a:schemeClr>
                </a:solidFill>
              </a:defRPr>
            </a:lvl1pPr>
          </a:lstStyle>
          <a:p>
            <a:r>
              <a:rPr lang="en-US" dirty="0"/>
              <a:t>Institutional Title Here</a:t>
            </a:r>
            <a:br>
              <a:rPr lang="en-US" dirty="0"/>
            </a:br>
            <a:r>
              <a:rPr lang="en-US" dirty="0"/>
              <a:t/>
            </a:r>
            <a:br>
              <a:rPr lang="en-US" dirty="0"/>
            </a:br>
            <a:r>
              <a:rPr lang="en-US" dirty="0"/>
              <a:t>Line two </a:t>
            </a:r>
            <a:br>
              <a:rPr lang="en-US" dirty="0"/>
            </a:br>
            <a:r>
              <a:rPr lang="en-US" dirty="0"/>
              <a:t/>
            </a:r>
            <a:br>
              <a:rPr lang="en-US" dirty="0"/>
            </a:br>
            <a:r>
              <a:rPr lang="en-US" dirty="0"/>
              <a:t>Line three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40129" y="6492814"/>
            <a:ext cx="808053" cy="784287"/>
          </a:xfrm>
          <a:prstGeom prst="rect">
            <a:avLst/>
          </a:prstGeom>
        </p:spPr>
      </p:pic>
      <p:cxnSp>
        <p:nvCxnSpPr>
          <p:cNvPr id="4" name="Straight Connector 3"/>
          <p:cNvCxnSpPr/>
          <p:nvPr userDrawn="1"/>
        </p:nvCxnSpPr>
        <p:spPr>
          <a:xfrm>
            <a:off x="6114736" y="473272"/>
            <a:ext cx="0" cy="680382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2176129"/>
      </p:ext>
    </p:extLst>
  </p:cSld>
  <p:clrMapOvr>
    <a:masterClrMapping/>
  </p:clrMapOvr>
  <p:extLst>
    <p:ext uri="{DCECCB84-F9BA-43D5-87BE-67443E8EF086}">
      <p15:sldGuideLst xmlns:p15="http://schemas.microsoft.com/office/powerpoint/2012/main">
        <p15:guide id="1" pos="192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nternal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1056" y="3429002"/>
            <a:ext cx="9421091" cy="3848099"/>
          </a:xfrm>
        </p:spPr>
        <p:txBody>
          <a:bodyPr anchor="t" anchorCtr="0"/>
          <a:lstStyle>
            <a:lvl1pPr>
              <a:defRPr sz="2200">
                <a:solidFill>
                  <a:schemeClr val="accent1"/>
                </a:solidFill>
              </a:defRPr>
            </a:lvl1pPr>
          </a:lstStyle>
          <a:p>
            <a:r>
              <a:rPr lang="en-US" dirty="0"/>
              <a:t>Presentation Title Here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286" y="1846173"/>
            <a:ext cx="1181405" cy="1146658"/>
          </a:xfrm>
          <a:prstGeom prst="rect">
            <a:avLst/>
          </a:prstGeom>
        </p:spPr>
      </p:pic>
      <p:cxnSp>
        <p:nvCxnSpPr>
          <p:cNvPr id="4" name="Straight Connector 3"/>
          <p:cNvCxnSpPr/>
          <p:nvPr userDrawn="1"/>
        </p:nvCxnSpPr>
        <p:spPr>
          <a:xfrm>
            <a:off x="471056" y="1600200"/>
            <a:ext cx="9421091" cy="0"/>
          </a:xfrm>
          <a:prstGeom prst="line">
            <a:avLst/>
          </a:prstGeom>
          <a:ln w="31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5030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71055" y="1562100"/>
            <a:ext cx="9421091" cy="5715000"/>
          </a:xfrm>
        </p:spPr>
        <p:txBody>
          <a:bodyPr/>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Box 1"/>
          <p:cNvSpPr txBox="1"/>
          <p:nvPr userDrawn="1"/>
        </p:nvSpPr>
        <p:spPr>
          <a:xfrm>
            <a:off x="471054" y="533400"/>
            <a:ext cx="8342508" cy="800100"/>
          </a:xfrm>
          <a:prstGeom prst="rect">
            <a:avLst/>
          </a:prstGeom>
          <a:noFill/>
        </p:spPr>
        <p:txBody>
          <a:bodyPr wrap="square" lIns="0" tIns="0" rIns="0" bIns="0" rtlCol="0" anchor="b">
            <a:noAutofit/>
          </a:bodyPr>
          <a:lstStyle/>
          <a:p>
            <a:r>
              <a:rPr lang="en-US" sz="2400" b="1" dirty="0">
                <a:solidFill>
                  <a:schemeClr val="accent1"/>
                </a:solidFill>
              </a:rPr>
              <a:t>Agenda</a:t>
            </a:r>
          </a:p>
        </p:txBody>
      </p:sp>
    </p:spTree>
    <p:extLst>
      <p:ext uri="{BB962C8B-B14F-4D97-AF65-F5344CB8AC3E}">
        <p14:creationId xmlns:p14="http://schemas.microsoft.com/office/powerpoint/2010/main" val="2861036758"/>
      </p:ext>
    </p:extLst>
  </p:cSld>
  <p:clrMapOvr>
    <a:masterClrMapping/>
  </p:clrMapOvr>
  <p:extLst>
    <p:ext uri="{DCECCB84-F9BA-43D5-87BE-67443E8EF086}">
      <p15:sldGuideLst xmlns:p15="http://schemas.microsoft.com/office/powerpoint/2012/main">
        <p15:guide id="1" orient="horz" pos="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C-1 Column Tex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471056" y="6707792"/>
            <a:ext cx="9421091" cy="549275"/>
          </a:xfrm>
        </p:spPr>
        <p:txBody>
          <a:bodyPr anchor="b" anchorCtr="0"/>
          <a:lstStyle>
            <a:lvl1pPr>
              <a:spcAft>
                <a:spcPts val="132"/>
              </a:spcAft>
              <a:defRPr sz="618" b="0">
                <a:solidFill>
                  <a:schemeClr val="tx2"/>
                </a:solidFill>
                <a:latin typeface="+mn-lt"/>
                <a:ea typeface="Franklin Gothic Book" panose="020B0503020102020204" pitchFamily="34" charset="0"/>
              </a:defRPr>
            </a:lvl1pPr>
            <a:lvl2pPr>
              <a:spcAft>
                <a:spcPts val="132"/>
              </a:spcAft>
              <a:defRPr sz="618">
                <a:solidFill>
                  <a:schemeClr val="tx1"/>
                </a:solidFill>
                <a:latin typeface="+mn-lt"/>
              </a:defRPr>
            </a:lvl2pPr>
            <a:lvl3pPr>
              <a:spcAft>
                <a:spcPts val="265"/>
              </a:spcAft>
              <a:defRPr sz="618">
                <a:solidFill>
                  <a:schemeClr val="tx1"/>
                </a:solidFill>
              </a:defRPr>
            </a:lvl3pPr>
            <a:lvl4pPr>
              <a:spcAft>
                <a:spcPts val="265"/>
              </a:spcAft>
              <a:defRPr sz="618">
                <a:solidFill>
                  <a:schemeClr val="tx1"/>
                </a:solidFill>
              </a:defRPr>
            </a:lvl4pPr>
            <a:lvl5pPr>
              <a:spcAft>
                <a:spcPts val="265"/>
              </a:spcAft>
              <a:defRPr sz="618">
                <a:solidFill>
                  <a:schemeClr val="tx1"/>
                </a:solidFill>
              </a:defRPr>
            </a:lvl5pPr>
          </a:lstStyle>
          <a:p>
            <a:pPr lvl="0"/>
            <a:r>
              <a:rPr lang="en-US"/>
              <a:t>Click to edit Master text styles</a:t>
            </a:r>
          </a:p>
        </p:txBody>
      </p:sp>
      <p:sp>
        <p:nvSpPr>
          <p:cNvPr id="5" name="Title Placeholder 1"/>
          <p:cNvSpPr>
            <a:spLocks noGrp="1"/>
          </p:cNvSpPr>
          <p:nvPr>
            <p:ph type="title"/>
          </p:nvPr>
        </p:nvSpPr>
        <p:spPr>
          <a:xfrm>
            <a:off x="471055" y="536031"/>
            <a:ext cx="9421091" cy="784288"/>
          </a:xfrm>
          <a:prstGeom prst="rect">
            <a:avLst/>
          </a:prstGeom>
        </p:spPr>
        <p:txBody>
          <a:bodyPr vert="horz" lIns="0" tIns="0" rIns="0" bIns="0" rtlCol="0" anchor="b">
            <a:normAutofit/>
          </a:bodyPr>
          <a:lstStyle/>
          <a:p>
            <a:r>
              <a:rPr lang="en-US"/>
              <a:t>Click to edit Master title style</a:t>
            </a:r>
            <a:endParaRPr lang="en-US" dirty="0"/>
          </a:p>
        </p:txBody>
      </p:sp>
      <p:sp>
        <p:nvSpPr>
          <p:cNvPr id="6" name="Content Placeholder 5"/>
          <p:cNvSpPr>
            <a:spLocks noGrp="1"/>
          </p:cNvSpPr>
          <p:nvPr>
            <p:ph sz="quarter" idx="14"/>
          </p:nvPr>
        </p:nvSpPr>
        <p:spPr>
          <a:xfrm>
            <a:off x="471055" y="1562100"/>
            <a:ext cx="9421091" cy="5100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00587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C-1 Column Chart / Table">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71055" y="1562100"/>
            <a:ext cx="9421091"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p:cNvSpPr>
            <a:spLocks noGrp="1"/>
          </p:cNvSpPr>
          <p:nvPr>
            <p:ph type="title"/>
          </p:nvPr>
        </p:nvSpPr>
        <p:spPr>
          <a:xfrm>
            <a:off x="471055" y="533400"/>
            <a:ext cx="9421091" cy="784288"/>
          </a:xfrm>
          <a:prstGeom prst="rect">
            <a:avLst/>
          </a:prstGeom>
        </p:spPr>
        <p:txBody>
          <a:bodyPr vert="horz" lIns="0" tIns="0" rIns="0" bIns="0" rtlCol="0" anchor="b">
            <a:normAutofit/>
          </a:bodyPr>
          <a:lstStyle/>
          <a:p>
            <a:r>
              <a:rPr lang="en-US"/>
              <a:t>Click to edit Master title style</a:t>
            </a:r>
            <a:endParaRPr lang="en-US" dirty="0"/>
          </a:p>
        </p:txBody>
      </p:sp>
    </p:spTree>
    <p:extLst>
      <p:ext uri="{BB962C8B-B14F-4D97-AF65-F5344CB8AC3E}">
        <p14:creationId xmlns:p14="http://schemas.microsoft.com/office/powerpoint/2010/main" val="1380933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HC-1 Column Chart / Table">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71055" y="1562100"/>
            <a:ext cx="9421091"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p:cNvSpPr>
            <a:spLocks noGrp="1"/>
          </p:cNvSpPr>
          <p:nvPr>
            <p:ph type="title"/>
          </p:nvPr>
        </p:nvSpPr>
        <p:spPr>
          <a:xfrm>
            <a:off x="471055" y="533400"/>
            <a:ext cx="9421091" cy="784288"/>
          </a:xfrm>
          <a:prstGeom prst="rect">
            <a:avLst/>
          </a:prstGeom>
        </p:spPr>
        <p:txBody>
          <a:bodyPr vert="horz" lIns="0" tIns="0" rIns="0" bIns="0" rtlCol="0" anchor="b">
            <a:normAutofit/>
          </a:bodyPr>
          <a:lstStyle/>
          <a:p>
            <a:r>
              <a:rPr lang="en-US"/>
              <a:t>Click to edit Master title style</a:t>
            </a:r>
            <a:endParaRPr lang="en-US" dirty="0"/>
          </a:p>
        </p:txBody>
      </p:sp>
    </p:spTree>
    <p:extLst>
      <p:ext uri="{BB962C8B-B14F-4D97-AF65-F5344CB8AC3E}">
        <p14:creationId xmlns:p14="http://schemas.microsoft.com/office/powerpoint/2010/main" val="421393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055" y="533400"/>
            <a:ext cx="9421091" cy="784288"/>
          </a:xfrm>
          <a:prstGeom prst="rect">
            <a:avLst/>
          </a:prstGeom>
        </p:spPr>
        <p:txBody>
          <a:bodyPr vert="horz" lIns="0" tIns="0" rIns="0" bIns="0" rtlCol="0" anchor="b">
            <a:normAutofit/>
          </a:bodyPr>
          <a:lstStyle/>
          <a:p>
            <a:r>
              <a:rPr lang="en-US" dirty="0"/>
              <a:t>Click to edit Master title style</a:t>
            </a:r>
          </a:p>
        </p:txBody>
      </p:sp>
      <p:sp>
        <p:nvSpPr>
          <p:cNvPr id="3" name="Text Placeholder 2"/>
          <p:cNvSpPr>
            <a:spLocks noGrp="1"/>
          </p:cNvSpPr>
          <p:nvPr>
            <p:ph type="body" idx="1"/>
          </p:nvPr>
        </p:nvSpPr>
        <p:spPr>
          <a:xfrm>
            <a:off x="471055" y="1562100"/>
            <a:ext cx="9421091" cy="5618284"/>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p:cNvCxnSpPr/>
          <p:nvPr userDrawn="1"/>
        </p:nvCxnSpPr>
        <p:spPr>
          <a:xfrm>
            <a:off x="471056" y="1414398"/>
            <a:ext cx="9421091" cy="0"/>
          </a:xfrm>
          <a:prstGeom prst="line">
            <a:avLst/>
          </a:prstGeom>
          <a:ln w="31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34060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73" r:id="rId3"/>
    <p:sldLayoutId id="2147483684" r:id="rId4"/>
    <p:sldLayoutId id="2147483685" r:id="rId5"/>
    <p:sldLayoutId id="2147483687" r:id="rId6"/>
    <p:sldLayoutId id="2147483674" r:id="rId7"/>
    <p:sldLayoutId id="2147483675" r:id="rId8"/>
    <p:sldLayoutId id="2147483688" r:id="rId9"/>
    <p:sldLayoutId id="2147483676" r:id="rId10"/>
    <p:sldLayoutId id="2147483677" r:id="rId11"/>
    <p:sldLayoutId id="2147483678" r:id="rId12"/>
    <p:sldLayoutId id="2147483680" r:id="rId13"/>
    <p:sldLayoutId id="2147483689" r:id="rId14"/>
    <p:sldLayoutId id="2147483683" r:id="rId15"/>
    <p:sldLayoutId id="2147483692" r:id="rId16"/>
  </p:sldLayoutIdLst>
  <p:txStyles>
    <p:title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Clr>
          <a:schemeClr val="accent1"/>
        </a:buClr>
        <a:buFont typeface="Wingdings" panose="05000000000000000000" pitchFamily="2" charset="2"/>
        <a:buNone/>
        <a:defRPr sz="1400" b="1" kern="1200">
          <a:solidFill>
            <a:schemeClr val="tx2">
              <a:lumMod val="75000"/>
            </a:schemeClr>
          </a:solidFill>
          <a:latin typeface="+mn-lt"/>
          <a:ea typeface="+mn-ea"/>
          <a:cs typeface="+mn-cs"/>
        </a:defRPr>
      </a:lvl1pPr>
      <a:lvl2pPr marL="0" indent="0" algn="l" defTabSz="914400" rtl="0" eaLnBrk="1" latinLnBrk="0" hangingPunct="1">
        <a:lnSpc>
          <a:spcPct val="100000"/>
        </a:lnSpc>
        <a:spcBef>
          <a:spcPts val="0"/>
        </a:spcBef>
        <a:buClr>
          <a:schemeClr val="accent1"/>
        </a:buClr>
        <a:buFontTx/>
        <a:buNone/>
        <a:defRPr sz="1200" kern="1200">
          <a:solidFill>
            <a:schemeClr val="tx2">
              <a:lumMod val="75000"/>
            </a:schemeClr>
          </a:solidFill>
          <a:latin typeface="+mn-lt"/>
          <a:ea typeface="+mn-ea"/>
          <a:cs typeface="+mn-cs"/>
        </a:defRPr>
      </a:lvl2pPr>
      <a:lvl3pPr marL="569913" indent="-225425" algn="l" defTabSz="914400" rtl="0" eaLnBrk="1" latinLnBrk="0" hangingPunct="1">
        <a:lnSpc>
          <a:spcPct val="100000"/>
        </a:lnSpc>
        <a:spcBef>
          <a:spcPts val="0"/>
        </a:spcBef>
        <a:buClr>
          <a:schemeClr val="accent1"/>
        </a:buClr>
        <a:buFont typeface="Wingdings" panose="05000000000000000000" pitchFamily="2" charset="2"/>
        <a:buChar char="§"/>
        <a:defRPr sz="1100" kern="1200">
          <a:solidFill>
            <a:schemeClr val="tx2">
              <a:lumMod val="75000"/>
            </a:schemeClr>
          </a:solidFill>
          <a:latin typeface="+mn-lt"/>
          <a:ea typeface="+mn-ea"/>
          <a:cs typeface="+mn-cs"/>
        </a:defRPr>
      </a:lvl3pPr>
      <a:lvl4pPr marL="801688" indent="-173038" algn="l" defTabSz="914400" rtl="0" eaLnBrk="1" latinLnBrk="0" hangingPunct="1">
        <a:lnSpc>
          <a:spcPct val="100000"/>
        </a:lnSpc>
        <a:spcBef>
          <a:spcPts val="0"/>
        </a:spcBef>
        <a:buClr>
          <a:schemeClr val="accent1"/>
        </a:buClr>
        <a:buFont typeface="Franklin Gothic Book" panose="020B0503020102020204" pitchFamily="34" charset="0"/>
        <a:buChar char="—"/>
        <a:defRPr sz="1100" kern="1200">
          <a:solidFill>
            <a:schemeClr val="tx2">
              <a:lumMod val="75000"/>
            </a:schemeClr>
          </a:solidFill>
          <a:latin typeface="+mn-lt"/>
          <a:ea typeface="+mn-ea"/>
          <a:cs typeface="+mn-cs"/>
        </a:defRPr>
      </a:lvl4pPr>
      <a:lvl5pPr marL="1144588" indent="-287338" algn="l" defTabSz="914400" rtl="0" eaLnBrk="1" latinLnBrk="0" hangingPunct="1">
        <a:lnSpc>
          <a:spcPct val="100000"/>
        </a:lnSpc>
        <a:spcBef>
          <a:spcPts val="0"/>
        </a:spcBef>
        <a:buClr>
          <a:schemeClr val="accent1"/>
        </a:buClr>
        <a:buFont typeface="Wingdings" panose="05000000000000000000" pitchFamily="2" charset="2"/>
        <a:buChar char="§"/>
        <a:defRPr sz="1100" kern="120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84" userDrawn="1">
          <p15:clr>
            <a:srgbClr val="F26B43"/>
          </p15:clr>
        </p15:guide>
        <p15:guide id="2" pos="3264" userDrawn="1">
          <p15:clr>
            <a:srgbClr val="F26B43"/>
          </p15:clr>
        </p15:guide>
        <p15:guide id="3" orient="horz" pos="4584" userDrawn="1">
          <p15:clr>
            <a:srgbClr val="F26B43"/>
          </p15:clr>
        </p15:guide>
        <p15:guide id="4" orient="horz"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3.xml"/><Relationship Id="rId5" Type="http://schemas.openxmlformats.org/officeDocument/2006/relationships/image" Target="../media/image12.jpg"/><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D2DC5A-FF0E-44FA-A9C4-DB87EA2CDF97}"/>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10184" t="-1608" r="50000" b="40769"/>
          <a:stretch/>
        </p:blipFill>
        <p:spPr>
          <a:xfrm rot="10800000">
            <a:off x="0" y="0"/>
            <a:ext cx="8392886" cy="8225802"/>
          </a:xfrm>
          <a:prstGeom prst="rect">
            <a:avLst/>
          </a:prstGeom>
        </p:spPr>
      </p:pic>
      <p:sp>
        <p:nvSpPr>
          <p:cNvPr id="2" name="Title 1"/>
          <p:cNvSpPr>
            <a:spLocks noGrp="1"/>
          </p:cNvSpPr>
          <p:nvPr>
            <p:ph type="title" idx="4294967295"/>
          </p:nvPr>
        </p:nvSpPr>
        <p:spPr>
          <a:xfrm>
            <a:off x="664719" y="1974536"/>
            <a:ext cx="9033762" cy="5392894"/>
          </a:xfrm>
        </p:spPr>
        <p:txBody>
          <a:bodyPr anchor="t">
            <a:normAutofit/>
          </a:bodyPr>
          <a:lstStyle/>
          <a:p>
            <a:pPr>
              <a:lnSpc>
                <a:spcPct val="100000"/>
              </a:lnSpc>
              <a:spcBef>
                <a:spcPts val="600"/>
              </a:spcBef>
              <a:spcAft>
                <a:spcPts val="600"/>
              </a:spcAft>
            </a:pPr>
            <a:r>
              <a:rPr lang="en-US" sz="3688" dirty="0">
                <a:solidFill>
                  <a:schemeClr val="tx2"/>
                </a:solidFill>
              </a:rPr>
              <a:t>The Ins and Outs of </a:t>
            </a:r>
            <a:r>
              <a:rPr lang="en-US" sz="3688" dirty="0"/>
              <a:t/>
            </a:r>
            <a:br>
              <a:rPr lang="en-US" sz="3688" dirty="0"/>
            </a:br>
            <a:r>
              <a:rPr lang="en-US" sz="3688" dirty="0"/>
              <a:t/>
            </a:r>
            <a:br>
              <a:rPr lang="en-US" sz="3688" dirty="0"/>
            </a:br>
            <a:r>
              <a:rPr lang="en-US" sz="3200" dirty="0"/>
              <a:t>PRIVATE FOUNDATIONS &amp; DONOR-ADVISED FUNDS</a:t>
            </a:r>
            <a:r>
              <a:rPr lang="en-US" sz="3688" dirty="0"/>
              <a:t/>
            </a:r>
            <a:br>
              <a:rPr lang="en-US" sz="3688" dirty="0"/>
            </a:br>
            <a:r>
              <a:rPr lang="en-US" sz="3688" dirty="0"/>
              <a:t/>
            </a:r>
            <a:br>
              <a:rPr lang="en-US" sz="3688" dirty="0"/>
            </a:br>
            <a:r>
              <a:rPr lang="en-US" b="0" dirty="0">
                <a:solidFill>
                  <a:schemeClr val="tx2">
                    <a:lumMod val="75000"/>
                  </a:schemeClr>
                </a:solidFill>
              </a:rPr>
              <a:t>September 20, 2021</a:t>
            </a:r>
            <a:r>
              <a:rPr lang="en-US" sz="3106" b="0" dirty="0"/>
              <a:t/>
            </a:r>
            <a:br>
              <a:rPr lang="en-US" sz="3106" b="0" dirty="0"/>
            </a:br>
            <a:r>
              <a:rPr lang="en-US" sz="3106" b="0" dirty="0">
                <a:solidFill>
                  <a:schemeClr val="tx1"/>
                </a:solidFill>
              </a:rPr>
              <a:t/>
            </a:r>
            <a:br>
              <a:rPr lang="en-US" sz="3106" b="0" dirty="0">
                <a:solidFill>
                  <a:schemeClr val="tx1"/>
                </a:solidFill>
              </a:rPr>
            </a:br>
            <a:endParaRPr lang="en-US" sz="3106" b="0" dirty="0">
              <a:solidFill>
                <a:schemeClr val="tx1"/>
              </a:solidFill>
            </a:endParaRPr>
          </a:p>
        </p:txBody>
      </p:sp>
      <p:pic>
        <p:nvPicPr>
          <p:cNvPr id="3" name="Picture 2">
            <a:extLst>
              <a:ext uri="{FF2B5EF4-FFF2-40B4-BE49-F238E27FC236}">
                <a16:creationId xmlns:a16="http://schemas.microsoft.com/office/drawing/2014/main" id="{5CA08A05-6284-4AD7-860D-37ED9AD5D4D4}"/>
              </a:ext>
            </a:extLst>
          </p:cNvPr>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664719" y="6280512"/>
            <a:ext cx="974065" cy="976040"/>
          </a:xfrm>
          <a:prstGeom prst="rect">
            <a:avLst/>
          </a:prstGeom>
        </p:spPr>
      </p:pic>
      <p:pic>
        <p:nvPicPr>
          <p:cNvPr id="1028" name="Picture 4" descr="Cozen O'Connor: Full Service Law Firm">
            <a:extLst>
              <a:ext uri="{FF2B5EF4-FFF2-40B4-BE49-F238E27FC236}">
                <a16:creationId xmlns:a16="http://schemas.microsoft.com/office/drawing/2014/main" id="{CEAD0A04-7C71-4800-859C-E0A782477C82}"/>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78671" y="6596920"/>
            <a:ext cx="2686069" cy="659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148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a:extLst>
              <a:ext uri="{FF2B5EF4-FFF2-40B4-BE49-F238E27FC236}">
                <a16:creationId xmlns:a16="http://schemas.microsoft.com/office/drawing/2014/main" id="{A16F8C9E-55C5-4ED7-90EF-81794B818A24}"/>
              </a:ext>
            </a:extLst>
          </p:cNvPr>
          <p:cNvSpPr>
            <a:spLocks noGrp="1" noChangeArrowheads="1"/>
          </p:cNvSpPr>
          <p:nvPr>
            <p:ph type="title"/>
          </p:nvPr>
        </p:nvSpPr>
        <p:spPr/>
        <p:txBody>
          <a:bodyPr>
            <a:normAutofit/>
          </a:bodyPr>
          <a:lstStyle/>
          <a:p>
            <a:pPr eaLnBrk="1" hangingPunct="1">
              <a:defRPr/>
            </a:pPr>
            <a:r>
              <a:rPr lang="en-US" b="1" kern="1200" dirty="0">
                <a:ea typeface="+mn-ea"/>
                <a:cs typeface="+mn-cs"/>
              </a:rPr>
              <a:t/>
            </a:r>
            <a:br>
              <a:rPr lang="en-US" b="1" kern="1200" dirty="0">
                <a:ea typeface="+mn-ea"/>
                <a:cs typeface="+mn-cs"/>
              </a:rPr>
            </a:br>
            <a:r>
              <a:rPr lang="en-US" b="1" kern="1200" dirty="0">
                <a:ea typeface="+mn-ea"/>
                <a:cs typeface="+mn-cs"/>
              </a:rPr>
              <a:t>What are the Key Differences Between Charitable Structures?</a:t>
            </a:r>
          </a:p>
        </p:txBody>
      </p:sp>
      <p:sp>
        <p:nvSpPr>
          <p:cNvPr id="6146" name="Slide Number Placeholder 4">
            <a:extLst>
              <a:ext uri="{FF2B5EF4-FFF2-40B4-BE49-F238E27FC236}">
                <a16:creationId xmlns:a16="http://schemas.microsoft.com/office/drawing/2014/main" id="{EACEC2C5-5A38-4D64-BAA1-276798A19C4A}"/>
              </a:ext>
            </a:extLst>
          </p:cNvPr>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BC143"/>
              </a:buClr>
              <a:buFont typeface="Wingdings" panose="05000000000000000000" pitchFamily="2" charset="2"/>
              <a:buChar char="Ø"/>
              <a:defRPr>
                <a:solidFill>
                  <a:srgbClr val="004B91"/>
                </a:solidFill>
                <a:latin typeface="Franklin Gothic Book" panose="020B0503020102020204" pitchFamily="34" charset="0"/>
              </a:defRPr>
            </a:lvl1pPr>
            <a:lvl2pPr marL="817245" indent="-314325">
              <a:spcBef>
                <a:spcPct val="20000"/>
              </a:spcBef>
              <a:buClr>
                <a:srgbClr val="7BC143"/>
              </a:buClr>
              <a:buFont typeface="Wingdings" panose="05000000000000000000" pitchFamily="2" charset="2"/>
              <a:buChar char="Ø"/>
              <a:defRPr>
                <a:solidFill>
                  <a:srgbClr val="004B91"/>
                </a:solidFill>
                <a:latin typeface="Franklin Gothic Book" panose="020B0503020102020204" pitchFamily="34" charset="0"/>
              </a:defRPr>
            </a:lvl2pPr>
            <a:lvl3pPr marL="1257300" indent="-251460">
              <a:spcBef>
                <a:spcPct val="20000"/>
              </a:spcBef>
              <a:buClr>
                <a:srgbClr val="7BC143"/>
              </a:buClr>
              <a:buFont typeface="Wingdings" panose="05000000000000000000" pitchFamily="2" charset="2"/>
              <a:buChar char="Ø"/>
              <a:defRPr>
                <a:solidFill>
                  <a:srgbClr val="004B91"/>
                </a:solidFill>
                <a:latin typeface="Franklin Gothic Book" panose="020B0503020102020204" pitchFamily="34" charset="0"/>
              </a:defRPr>
            </a:lvl3pPr>
            <a:lvl4pPr marL="1760220" indent="-251460">
              <a:spcBef>
                <a:spcPct val="20000"/>
              </a:spcBef>
              <a:buClr>
                <a:srgbClr val="7BC143"/>
              </a:buClr>
              <a:buFont typeface="Wingdings" panose="05000000000000000000" pitchFamily="2" charset="2"/>
              <a:buChar char="Ø"/>
              <a:defRPr>
                <a:solidFill>
                  <a:srgbClr val="004B91"/>
                </a:solidFill>
                <a:latin typeface="Franklin Gothic Book" panose="020B0503020102020204" pitchFamily="34" charset="0"/>
              </a:defRPr>
            </a:lvl4pPr>
            <a:lvl5pPr marL="2263140" indent="-251460">
              <a:spcBef>
                <a:spcPct val="20000"/>
              </a:spcBef>
              <a:buClr>
                <a:srgbClr val="7BC143"/>
              </a:buClr>
              <a:buFont typeface="Wingdings" panose="05000000000000000000" pitchFamily="2" charset="2"/>
              <a:buChar char="Ø"/>
              <a:defRPr>
                <a:solidFill>
                  <a:srgbClr val="004B91"/>
                </a:solidFill>
                <a:latin typeface="Franklin Gothic Book" panose="020B0503020102020204" pitchFamily="34" charset="0"/>
              </a:defRPr>
            </a:lvl5pPr>
            <a:lvl6pPr marL="2766060" indent="-251460" eaLnBrk="0" fontAlgn="base" hangingPunct="0">
              <a:spcBef>
                <a:spcPct val="20000"/>
              </a:spcBef>
              <a:spcAft>
                <a:spcPct val="0"/>
              </a:spcAft>
              <a:buClr>
                <a:srgbClr val="7BC143"/>
              </a:buClr>
              <a:buFont typeface="Wingdings" panose="05000000000000000000" pitchFamily="2" charset="2"/>
              <a:buChar char="Ø"/>
              <a:defRPr>
                <a:solidFill>
                  <a:srgbClr val="004B91"/>
                </a:solidFill>
                <a:latin typeface="Franklin Gothic Book" panose="020B0503020102020204" pitchFamily="34" charset="0"/>
              </a:defRPr>
            </a:lvl6pPr>
            <a:lvl7pPr marL="3268980" indent="-251460" eaLnBrk="0" fontAlgn="base" hangingPunct="0">
              <a:spcBef>
                <a:spcPct val="20000"/>
              </a:spcBef>
              <a:spcAft>
                <a:spcPct val="0"/>
              </a:spcAft>
              <a:buClr>
                <a:srgbClr val="7BC143"/>
              </a:buClr>
              <a:buFont typeface="Wingdings" panose="05000000000000000000" pitchFamily="2" charset="2"/>
              <a:buChar char="Ø"/>
              <a:defRPr>
                <a:solidFill>
                  <a:srgbClr val="004B91"/>
                </a:solidFill>
                <a:latin typeface="Franklin Gothic Book" panose="020B0503020102020204" pitchFamily="34" charset="0"/>
              </a:defRPr>
            </a:lvl7pPr>
            <a:lvl8pPr marL="3771900" indent="-251460" eaLnBrk="0" fontAlgn="base" hangingPunct="0">
              <a:spcBef>
                <a:spcPct val="20000"/>
              </a:spcBef>
              <a:spcAft>
                <a:spcPct val="0"/>
              </a:spcAft>
              <a:buClr>
                <a:srgbClr val="7BC143"/>
              </a:buClr>
              <a:buFont typeface="Wingdings" panose="05000000000000000000" pitchFamily="2" charset="2"/>
              <a:buChar char="Ø"/>
              <a:defRPr>
                <a:solidFill>
                  <a:srgbClr val="004B91"/>
                </a:solidFill>
                <a:latin typeface="Franklin Gothic Book" panose="020B0503020102020204" pitchFamily="34" charset="0"/>
              </a:defRPr>
            </a:lvl8pPr>
            <a:lvl9pPr marL="4274820" indent="-251460" eaLnBrk="0" fontAlgn="base" hangingPunct="0">
              <a:spcBef>
                <a:spcPct val="20000"/>
              </a:spcBef>
              <a:spcAft>
                <a:spcPct val="0"/>
              </a:spcAft>
              <a:buClr>
                <a:srgbClr val="7BC143"/>
              </a:buClr>
              <a:buFont typeface="Wingdings" panose="05000000000000000000" pitchFamily="2" charset="2"/>
              <a:buChar char="Ø"/>
              <a:defRPr>
                <a:solidFill>
                  <a:srgbClr val="004B91"/>
                </a:solidFill>
                <a:latin typeface="Franklin Gothic Book" panose="020B0503020102020204" pitchFamily="34" charset="0"/>
              </a:defRPr>
            </a:lvl9pPr>
          </a:lstStyle>
          <a:p>
            <a:pPr>
              <a:spcBef>
                <a:spcPct val="0"/>
              </a:spcBef>
              <a:buClrTx/>
              <a:buFontTx/>
              <a:buNone/>
            </a:pPr>
            <a:r>
              <a:rPr lang="en-US" altLang="en-US" dirty="0"/>
              <a:t> </a:t>
            </a:r>
          </a:p>
        </p:txBody>
      </p:sp>
      <p:sp>
        <p:nvSpPr>
          <p:cNvPr id="6148" name="Rectangle 3">
            <a:extLst>
              <a:ext uri="{FF2B5EF4-FFF2-40B4-BE49-F238E27FC236}">
                <a16:creationId xmlns:a16="http://schemas.microsoft.com/office/drawing/2014/main" id="{9B65C3D8-84B6-4BBF-9FAE-010EA2CFCCB9}"/>
              </a:ext>
            </a:extLst>
          </p:cNvPr>
          <p:cNvSpPr>
            <a:spLocks noGrp="1" noChangeArrowheads="1"/>
          </p:cNvSpPr>
          <p:nvPr>
            <p:ph type="body" idx="4294967295"/>
          </p:nvPr>
        </p:nvSpPr>
        <p:spPr>
          <a:xfrm>
            <a:off x="152401" y="1455738"/>
            <a:ext cx="7421563" cy="5105400"/>
          </a:xfrm>
        </p:spPr>
        <p:txBody>
          <a:bodyPr/>
          <a:lstStyle/>
          <a:p>
            <a:pPr lvl="1" eaLnBrk="1" hangingPunct="1">
              <a:buFont typeface="Arial" panose="020B0604020202020204" pitchFamily="34" charset="0"/>
              <a:buChar char="•"/>
            </a:pPr>
            <a:endParaRPr lang="en-US" altLang="en-US" dirty="0"/>
          </a:p>
          <a:p>
            <a:pPr eaLnBrk="1" hangingPunct="1">
              <a:buFont typeface="Wingdings" panose="05000000000000000000" pitchFamily="2" charset="2"/>
              <a:buNone/>
            </a:pPr>
            <a:endParaRPr lang="en-US" altLang="en-US" dirty="0"/>
          </a:p>
        </p:txBody>
      </p:sp>
      <p:graphicFrame>
        <p:nvGraphicFramePr>
          <p:cNvPr id="7" name="Table 6">
            <a:extLst>
              <a:ext uri="{FF2B5EF4-FFF2-40B4-BE49-F238E27FC236}">
                <a16:creationId xmlns:a16="http://schemas.microsoft.com/office/drawing/2014/main" id="{9412DF16-3AD8-4E16-82DC-50F5E0887D90}"/>
              </a:ext>
            </a:extLst>
          </p:cNvPr>
          <p:cNvGraphicFramePr>
            <a:graphicFrameLocks noGrp="1"/>
          </p:cNvGraphicFramePr>
          <p:nvPr>
            <p:extLst>
              <p:ext uri="{D42A27DB-BD31-4B8C-83A1-F6EECF244321}">
                <p14:modId xmlns:p14="http://schemas.microsoft.com/office/powerpoint/2010/main" val="283936745"/>
              </p:ext>
            </p:extLst>
          </p:nvPr>
        </p:nvGraphicFramePr>
        <p:xfrm>
          <a:off x="471055" y="1562100"/>
          <a:ext cx="9422306" cy="5714999"/>
        </p:xfrm>
        <a:graphic>
          <a:graphicData uri="http://schemas.openxmlformats.org/drawingml/2006/table">
            <a:tbl>
              <a:tblPr firstRow="1" bandRow="1">
                <a:tableStyleId>{2D5ABB26-0587-4C30-8999-92F81FD0307C}</a:tableStyleId>
              </a:tblPr>
              <a:tblGrid>
                <a:gridCol w="2905534">
                  <a:extLst>
                    <a:ext uri="{9D8B030D-6E8A-4147-A177-3AD203B41FA5}">
                      <a16:colId xmlns:a16="http://schemas.microsoft.com/office/drawing/2014/main" val="20000"/>
                    </a:ext>
                  </a:extLst>
                </a:gridCol>
                <a:gridCol w="3258386">
                  <a:extLst>
                    <a:ext uri="{9D8B030D-6E8A-4147-A177-3AD203B41FA5}">
                      <a16:colId xmlns:a16="http://schemas.microsoft.com/office/drawing/2014/main" val="3204228094"/>
                    </a:ext>
                  </a:extLst>
                </a:gridCol>
                <a:gridCol w="3258386">
                  <a:extLst>
                    <a:ext uri="{9D8B030D-6E8A-4147-A177-3AD203B41FA5}">
                      <a16:colId xmlns:a16="http://schemas.microsoft.com/office/drawing/2014/main" val="20002"/>
                    </a:ext>
                  </a:extLst>
                </a:gridCol>
              </a:tblGrid>
              <a:tr h="779738">
                <a:tc>
                  <a:txBody>
                    <a:bodyPr/>
                    <a:lstStyle/>
                    <a:p>
                      <a:endParaRPr lang="en-US" sz="1500" dirty="0"/>
                    </a:p>
                  </a:txBody>
                  <a:tcPr marL="100584" marR="100584" marT="50254" marB="50254">
                    <a:lnB w="19050" cap="flat" cmpd="sng" algn="ctr">
                      <a:solidFill>
                        <a:schemeClr val="bg2"/>
                      </a:solidFill>
                      <a:prstDash val="solid"/>
                      <a:round/>
                      <a:headEnd type="none" w="med" len="med"/>
                      <a:tailEnd type="none" w="med" len="med"/>
                    </a:lnB>
                  </a:tcPr>
                </a:tc>
                <a:tc>
                  <a:txBody>
                    <a:bodyPr/>
                    <a:lstStyle/>
                    <a:p>
                      <a:pPr algn="ctr"/>
                      <a:r>
                        <a:rPr lang="en-US" sz="2000" b="1" dirty="0">
                          <a:solidFill>
                            <a:schemeClr val="accent5"/>
                          </a:solidFill>
                        </a:rPr>
                        <a:t>Donor </a:t>
                      </a:r>
                      <a:br>
                        <a:rPr lang="en-US" sz="2000" b="1" dirty="0">
                          <a:solidFill>
                            <a:schemeClr val="accent5"/>
                          </a:solidFill>
                        </a:rPr>
                      </a:br>
                      <a:r>
                        <a:rPr lang="en-US" sz="2000" b="1" dirty="0">
                          <a:solidFill>
                            <a:schemeClr val="accent5"/>
                          </a:solidFill>
                        </a:rPr>
                        <a:t>Advised</a:t>
                      </a:r>
                      <a:r>
                        <a:rPr lang="en-US" sz="2000" b="1" baseline="0" dirty="0">
                          <a:solidFill>
                            <a:schemeClr val="accent5"/>
                          </a:solidFill>
                        </a:rPr>
                        <a:t> Fund</a:t>
                      </a:r>
                      <a:endParaRPr lang="en-US" sz="2000" b="1" dirty="0">
                        <a:solidFill>
                          <a:schemeClr val="accent5"/>
                        </a:solidFill>
                      </a:endParaRPr>
                    </a:p>
                  </a:txBody>
                  <a:tcPr marL="100584" marR="100584" marT="50254" marB="50254">
                    <a:lnB w="19050" cap="flat" cmpd="sng" algn="ctr">
                      <a:solidFill>
                        <a:schemeClr val="bg2"/>
                      </a:solidFill>
                      <a:prstDash val="solid"/>
                      <a:round/>
                      <a:headEnd type="none" w="med" len="med"/>
                      <a:tailEnd type="none" w="med" len="med"/>
                    </a:lnB>
                    <a:solidFill>
                      <a:schemeClr val="bg2">
                        <a:lumMod val="60000"/>
                        <a:lumOff val="40000"/>
                      </a:schemeClr>
                    </a:solidFill>
                  </a:tcPr>
                </a:tc>
                <a:tc>
                  <a:txBody>
                    <a:bodyPr/>
                    <a:lstStyle/>
                    <a:p>
                      <a:pPr algn="ctr"/>
                      <a:r>
                        <a:rPr lang="en-US" sz="2000" b="1" dirty="0">
                          <a:solidFill>
                            <a:schemeClr val="accent3">
                              <a:lumMod val="50000"/>
                            </a:schemeClr>
                          </a:solidFill>
                        </a:rPr>
                        <a:t>Private </a:t>
                      </a:r>
                      <a:br>
                        <a:rPr lang="en-US" sz="2000" b="1" dirty="0">
                          <a:solidFill>
                            <a:schemeClr val="accent3">
                              <a:lumMod val="50000"/>
                            </a:schemeClr>
                          </a:solidFill>
                        </a:rPr>
                      </a:br>
                      <a:r>
                        <a:rPr lang="en-US" sz="2000" b="1" dirty="0">
                          <a:solidFill>
                            <a:schemeClr val="accent3">
                              <a:lumMod val="50000"/>
                            </a:schemeClr>
                          </a:solidFill>
                        </a:rPr>
                        <a:t>Foundation</a:t>
                      </a:r>
                    </a:p>
                  </a:txBody>
                  <a:tcPr marL="100584" marR="100584" marT="50254" marB="50254">
                    <a:lnB w="1905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0"/>
                  </a:ext>
                </a:extLst>
              </a:tr>
              <a:tr h="813580">
                <a:tc>
                  <a:txBody>
                    <a:bodyPr/>
                    <a:lstStyle/>
                    <a:p>
                      <a:pPr>
                        <a:spcAft>
                          <a:spcPts val="1200"/>
                        </a:spcAft>
                      </a:pPr>
                      <a:r>
                        <a:rPr lang="en-US" sz="2000" b="1" dirty="0">
                          <a:solidFill>
                            <a:schemeClr val="tx2">
                              <a:lumMod val="75000"/>
                            </a:schemeClr>
                          </a:solidFill>
                        </a:rPr>
                        <a:t>Tax Deduction Limit for Cash Gifts</a:t>
                      </a:r>
                    </a:p>
                  </a:txBody>
                  <a:tcPr marL="100584" marR="100584" marT="50254" marB="50254" anchor="ct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marL="0" marR="0" algn="ctr" defTabSz="914400" rtl="0" eaLnBrk="1" latinLnBrk="0" hangingPunct="1">
                        <a:lnSpc>
                          <a:spcPts val="1575"/>
                        </a:lnSpc>
                        <a:spcBef>
                          <a:spcPts val="750"/>
                        </a:spcBef>
                        <a:spcAft>
                          <a:spcPts val="1200"/>
                        </a:spcAft>
                      </a:pPr>
                      <a:r>
                        <a:rPr lang="en-US" sz="1600" kern="1200" dirty="0">
                          <a:solidFill>
                            <a:schemeClr val="tx2">
                              <a:lumMod val="75000"/>
                            </a:schemeClr>
                          </a:solidFill>
                          <a:latin typeface="+mn-lt"/>
                          <a:ea typeface="+mn-ea"/>
                          <a:cs typeface="+mn-cs"/>
                        </a:rPr>
                        <a:t>60% of adjusted gross income</a:t>
                      </a:r>
                    </a:p>
                  </a:txBody>
                  <a:tcPr marL="0" marR="0" marT="0" marB="0" anchor="ct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2">
                        <a:lumMod val="60000"/>
                        <a:lumOff val="40000"/>
                      </a:schemeClr>
                    </a:solidFill>
                  </a:tcPr>
                </a:tc>
                <a:tc>
                  <a:txBody>
                    <a:bodyPr/>
                    <a:lstStyle/>
                    <a:p>
                      <a:pPr marL="0" marR="0" algn="ctr" defTabSz="914400" rtl="0" eaLnBrk="1" latinLnBrk="0" hangingPunct="1">
                        <a:lnSpc>
                          <a:spcPts val="1575"/>
                        </a:lnSpc>
                        <a:spcBef>
                          <a:spcPts val="750"/>
                        </a:spcBef>
                        <a:spcAft>
                          <a:spcPts val="1200"/>
                        </a:spcAft>
                      </a:pPr>
                      <a:r>
                        <a:rPr lang="en-US" sz="1600" kern="1200" dirty="0">
                          <a:solidFill>
                            <a:schemeClr val="tx2">
                              <a:lumMod val="75000"/>
                            </a:schemeClr>
                          </a:solidFill>
                          <a:latin typeface="+mn-lt"/>
                          <a:ea typeface="+mn-ea"/>
                          <a:cs typeface="+mn-cs"/>
                        </a:rPr>
                        <a:t>30% of adjusted gross income</a:t>
                      </a:r>
                    </a:p>
                  </a:txBody>
                  <a:tcPr marL="0" marR="0" marT="0" marB="0" anchor="ct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813580">
                <a:tc>
                  <a:txBody>
                    <a:bodyPr/>
                    <a:lstStyle/>
                    <a:p>
                      <a:pPr>
                        <a:spcAft>
                          <a:spcPts val="1200"/>
                        </a:spcAft>
                      </a:pPr>
                      <a:r>
                        <a:rPr lang="en-US" sz="2000" b="1" dirty="0">
                          <a:solidFill>
                            <a:schemeClr val="tx2">
                              <a:lumMod val="75000"/>
                            </a:schemeClr>
                          </a:solidFill>
                        </a:rPr>
                        <a:t>Tax Deduction Limit for Stock</a:t>
                      </a:r>
                      <a:r>
                        <a:rPr lang="en-US" sz="2000" b="1" baseline="0" dirty="0">
                          <a:solidFill>
                            <a:schemeClr val="tx2">
                              <a:lumMod val="75000"/>
                            </a:schemeClr>
                          </a:solidFill>
                        </a:rPr>
                        <a:t> Gifts</a:t>
                      </a:r>
                      <a:endParaRPr lang="en-US" sz="2000" b="1" dirty="0">
                        <a:solidFill>
                          <a:schemeClr val="tx2">
                            <a:lumMod val="75000"/>
                          </a:schemeClr>
                        </a:solidFill>
                      </a:endParaRPr>
                    </a:p>
                  </a:txBody>
                  <a:tcPr marL="100584" marR="100584" marT="50254" marB="50254" anchor="ct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marL="0" marR="0" algn="ctr" defTabSz="914400" rtl="0" eaLnBrk="1" latinLnBrk="0" hangingPunct="1">
                        <a:lnSpc>
                          <a:spcPts val="1575"/>
                        </a:lnSpc>
                        <a:spcBef>
                          <a:spcPts val="750"/>
                        </a:spcBef>
                        <a:spcAft>
                          <a:spcPts val="1200"/>
                        </a:spcAft>
                      </a:pPr>
                      <a:r>
                        <a:rPr lang="en-US" sz="1600" kern="1200" dirty="0">
                          <a:solidFill>
                            <a:schemeClr val="tx2">
                              <a:lumMod val="75000"/>
                            </a:schemeClr>
                          </a:solidFill>
                          <a:latin typeface="+mn-lt"/>
                          <a:ea typeface="+mn-ea"/>
                          <a:cs typeface="+mn-cs"/>
                        </a:rPr>
                        <a:t>30% of adjusted gross income</a:t>
                      </a:r>
                    </a:p>
                  </a:txBody>
                  <a:tcPr marL="0" marR="0" marT="0" marB="0" anchor="ct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2">
                        <a:lumMod val="60000"/>
                        <a:lumOff val="40000"/>
                      </a:schemeClr>
                    </a:solidFill>
                  </a:tcPr>
                </a:tc>
                <a:tc>
                  <a:txBody>
                    <a:bodyPr/>
                    <a:lstStyle/>
                    <a:p>
                      <a:pPr marL="0" marR="0" algn="ctr" defTabSz="914400" rtl="0" eaLnBrk="1" latinLnBrk="0" hangingPunct="1">
                        <a:lnSpc>
                          <a:spcPts val="1575"/>
                        </a:lnSpc>
                        <a:spcBef>
                          <a:spcPts val="750"/>
                        </a:spcBef>
                        <a:spcAft>
                          <a:spcPts val="1200"/>
                        </a:spcAft>
                      </a:pPr>
                      <a:r>
                        <a:rPr lang="en-US" sz="1600" kern="1200" dirty="0">
                          <a:solidFill>
                            <a:schemeClr val="tx2">
                              <a:lumMod val="75000"/>
                            </a:schemeClr>
                          </a:solidFill>
                          <a:latin typeface="+mn-lt"/>
                          <a:ea typeface="+mn-ea"/>
                          <a:cs typeface="+mn-cs"/>
                        </a:rPr>
                        <a:t>20% of adjusted gross income</a:t>
                      </a:r>
                    </a:p>
                  </a:txBody>
                  <a:tcPr marL="0" marR="0" marT="0" marB="0" anchor="ct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2"/>
                  </a:ext>
                </a:extLst>
              </a:tr>
              <a:tr h="1218813">
                <a:tc>
                  <a:txBody>
                    <a:bodyPr/>
                    <a:lstStyle/>
                    <a:p>
                      <a:pPr>
                        <a:spcAft>
                          <a:spcPts val="1200"/>
                        </a:spcAft>
                      </a:pPr>
                      <a:r>
                        <a:rPr lang="en-US" sz="2000" b="1" dirty="0">
                          <a:solidFill>
                            <a:schemeClr val="tx2">
                              <a:lumMod val="75000"/>
                            </a:schemeClr>
                          </a:solidFill>
                        </a:rPr>
                        <a:t>Valuation of Gifts</a:t>
                      </a:r>
                    </a:p>
                  </a:txBody>
                  <a:tcPr marL="100584" marR="100584" marT="50254" marB="50254" anchor="ct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marL="0" marR="0" algn="ctr" defTabSz="914400" rtl="0" eaLnBrk="1" latinLnBrk="0" hangingPunct="1">
                        <a:lnSpc>
                          <a:spcPts val="1575"/>
                        </a:lnSpc>
                        <a:spcBef>
                          <a:spcPts val="750"/>
                        </a:spcBef>
                        <a:spcAft>
                          <a:spcPts val="1200"/>
                        </a:spcAft>
                      </a:pPr>
                      <a:r>
                        <a:rPr lang="en-US" sz="1600" kern="1200" dirty="0">
                          <a:solidFill>
                            <a:schemeClr val="tx2">
                              <a:lumMod val="75000"/>
                            </a:schemeClr>
                          </a:solidFill>
                          <a:latin typeface="+mn-lt"/>
                          <a:ea typeface="+mn-ea"/>
                          <a:cs typeface="+mn-cs"/>
                        </a:rPr>
                        <a:t>Fair market value (exception for certain items of tangible personal property if property is not used in exempt programs)</a:t>
                      </a:r>
                    </a:p>
                  </a:txBody>
                  <a:tcPr marL="0" marR="0" marT="0" marB="0" anchor="ct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2">
                        <a:lumMod val="60000"/>
                        <a:lumOff val="40000"/>
                      </a:schemeClr>
                    </a:solidFill>
                  </a:tcPr>
                </a:tc>
                <a:tc>
                  <a:txBody>
                    <a:bodyPr/>
                    <a:lstStyle/>
                    <a:p>
                      <a:pPr marL="0" marR="0" algn="ctr" defTabSz="914400" rtl="0" eaLnBrk="1" latinLnBrk="0" hangingPunct="1">
                        <a:lnSpc>
                          <a:spcPts val="1575"/>
                        </a:lnSpc>
                        <a:spcBef>
                          <a:spcPts val="750"/>
                        </a:spcBef>
                        <a:spcAft>
                          <a:spcPts val="1200"/>
                        </a:spcAft>
                      </a:pPr>
                      <a:r>
                        <a:rPr lang="en-US" sz="1600" kern="1200" dirty="0">
                          <a:solidFill>
                            <a:schemeClr val="tx2">
                              <a:lumMod val="75000"/>
                            </a:schemeClr>
                          </a:solidFill>
                          <a:latin typeface="+mn-lt"/>
                          <a:ea typeface="+mn-ea"/>
                          <a:cs typeface="+mn-cs"/>
                        </a:rPr>
                        <a:t>Fair market value for publicly-traded stock, cost basis for all other gifts, including gifts of closely-held stock or real property</a:t>
                      </a:r>
                    </a:p>
                  </a:txBody>
                  <a:tcPr marL="0" marR="0" marT="0" marB="0" anchor="ct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3"/>
                  </a:ext>
                </a:extLst>
              </a:tr>
              <a:tr h="813580">
                <a:tc>
                  <a:txBody>
                    <a:bodyPr/>
                    <a:lstStyle/>
                    <a:p>
                      <a:pPr>
                        <a:spcAft>
                          <a:spcPts val="1200"/>
                        </a:spcAft>
                      </a:pPr>
                      <a:r>
                        <a:rPr lang="en-US" sz="2000" b="1" dirty="0">
                          <a:solidFill>
                            <a:schemeClr val="tx2">
                              <a:lumMod val="75000"/>
                            </a:schemeClr>
                          </a:solidFill>
                        </a:rPr>
                        <a:t>Required Grant Distribution</a:t>
                      </a:r>
                    </a:p>
                  </a:txBody>
                  <a:tcPr marL="100584" marR="100584" marT="50254" marB="50254" anchor="ct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marL="0" marR="0" algn="ctr" defTabSz="914400" rtl="0" eaLnBrk="1" latinLnBrk="0" hangingPunct="1">
                        <a:lnSpc>
                          <a:spcPts val="1575"/>
                        </a:lnSpc>
                        <a:spcBef>
                          <a:spcPts val="750"/>
                        </a:spcBef>
                        <a:spcAft>
                          <a:spcPts val="1200"/>
                        </a:spcAft>
                      </a:pPr>
                      <a:r>
                        <a:rPr lang="en-US" sz="1600" kern="1200">
                          <a:solidFill>
                            <a:schemeClr val="tx2">
                              <a:lumMod val="75000"/>
                            </a:schemeClr>
                          </a:solidFill>
                          <a:latin typeface="+mn-lt"/>
                          <a:ea typeface="+mn-ea"/>
                          <a:cs typeface="+mn-cs"/>
                        </a:rPr>
                        <a:t>None</a:t>
                      </a:r>
                    </a:p>
                  </a:txBody>
                  <a:tcPr marL="0" marR="0" marT="0" marB="0" anchor="ct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2">
                        <a:lumMod val="60000"/>
                        <a:lumOff val="40000"/>
                      </a:schemeClr>
                    </a:solidFill>
                  </a:tcPr>
                </a:tc>
                <a:tc>
                  <a:txBody>
                    <a:bodyPr/>
                    <a:lstStyle/>
                    <a:p>
                      <a:pPr marL="0" marR="0" algn="ctr" defTabSz="914400" rtl="0" eaLnBrk="1" latinLnBrk="0" hangingPunct="1">
                        <a:lnSpc>
                          <a:spcPts val="1575"/>
                        </a:lnSpc>
                        <a:spcBef>
                          <a:spcPts val="750"/>
                        </a:spcBef>
                        <a:spcAft>
                          <a:spcPts val="1200"/>
                        </a:spcAft>
                      </a:pPr>
                      <a:r>
                        <a:rPr lang="en-US" sz="1600" kern="1200" dirty="0">
                          <a:solidFill>
                            <a:schemeClr val="tx2">
                              <a:lumMod val="75000"/>
                            </a:schemeClr>
                          </a:solidFill>
                          <a:latin typeface="+mn-lt"/>
                          <a:ea typeface="+mn-ea"/>
                          <a:cs typeface="+mn-cs"/>
                        </a:rPr>
                        <a:t>Must expend 5% of net asset value annually, regardless of how much the assets earn</a:t>
                      </a:r>
                    </a:p>
                  </a:txBody>
                  <a:tcPr marL="0" marR="0" marT="0" marB="0" anchor="ct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4"/>
                  </a:ext>
                </a:extLst>
              </a:tr>
              <a:tr h="629845">
                <a:tc>
                  <a:txBody>
                    <a:bodyPr/>
                    <a:lstStyle/>
                    <a:p>
                      <a:pPr>
                        <a:spcAft>
                          <a:spcPts val="1200"/>
                        </a:spcAft>
                      </a:pPr>
                      <a:r>
                        <a:rPr lang="en-US" sz="2000" b="1" dirty="0">
                          <a:solidFill>
                            <a:schemeClr val="tx2">
                              <a:lumMod val="75000"/>
                            </a:schemeClr>
                          </a:solidFill>
                        </a:rPr>
                        <a:t>Privacy</a:t>
                      </a:r>
                    </a:p>
                  </a:txBody>
                  <a:tcPr marL="100584" marR="100584" marT="50254" marB="50254" anchor="ct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algn="ctr">
                        <a:spcAft>
                          <a:spcPts val="1200"/>
                        </a:spcAft>
                      </a:pPr>
                      <a:r>
                        <a:rPr lang="en-US" sz="1600" dirty="0">
                          <a:solidFill>
                            <a:schemeClr val="tx2">
                              <a:lumMod val="75000"/>
                            </a:schemeClr>
                          </a:solidFill>
                        </a:rPr>
                        <a:t>Anonymous</a:t>
                      </a:r>
                      <a:r>
                        <a:rPr lang="en-US" sz="1600" baseline="0" dirty="0">
                          <a:solidFill>
                            <a:schemeClr val="tx2">
                              <a:lumMod val="75000"/>
                            </a:schemeClr>
                          </a:solidFill>
                        </a:rPr>
                        <a:t> Grants</a:t>
                      </a:r>
                      <a:endParaRPr lang="en-US" sz="1600" dirty="0">
                        <a:solidFill>
                          <a:schemeClr val="tx2">
                            <a:lumMod val="75000"/>
                          </a:schemeClr>
                        </a:solidFill>
                      </a:endParaRPr>
                    </a:p>
                  </a:txBody>
                  <a:tcPr marL="100584" marR="100584" marT="50254" marB="50254" anchor="ct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2">
                        <a:lumMod val="60000"/>
                        <a:lumOff val="40000"/>
                      </a:schemeClr>
                    </a:solidFill>
                  </a:tcPr>
                </a:tc>
                <a:tc>
                  <a:txBody>
                    <a:bodyPr/>
                    <a:lstStyle/>
                    <a:p>
                      <a:pPr algn="ctr">
                        <a:spcAft>
                          <a:spcPts val="1200"/>
                        </a:spcAft>
                      </a:pPr>
                      <a:r>
                        <a:rPr lang="en-US" sz="1600" dirty="0">
                          <a:solidFill>
                            <a:schemeClr val="tx2">
                              <a:lumMod val="75000"/>
                            </a:schemeClr>
                          </a:solidFill>
                        </a:rPr>
                        <a:t>Public tax</a:t>
                      </a:r>
                      <a:r>
                        <a:rPr lang="en-US" sz="1600" baseline="0" dirty="0">
                          <a:solidFill>
                            <a:schemeClr val="tx2">
                              <a:lumMod val="75000"/>
                            </a:schemeClr>
                          </a:solidFill>
                        </a:rPr>
                        <a:t> returns must be filed</a:t>
                      </a:r>
                      <a:endParaRPr lang="en-US" sz="1600" dirty="0">
                        <a:solidFill>
                          <a:schemeClr val="tx2">
                            <a:lumMod val="75000"/>
                          </a:schemeClr>
                        </a:solidFill>
                      </a:endParaRPr>
                    </a:p>
                  </a:txBody>
                  <a:tcPr marL="100584" marR="100584" marT="50254" marB="50254" anchor="ct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6"/>
                  </a:ext>
                </a:extLst>
              </a:tr>
              <a:tr h="645863">
                <a:tc>
                  <a:txBody>
                    <a:bodyPr/>
                    <a:lstStyle/>
                    <a:p>
                      <a:pPr>
                        <a:spcAft>
                          <a:spcPts val="1200"/>
                        </a:spcAft>
                      </a:pPr>
                      <a:r>
                        <a:rPr lang="en-US" sz="2000" b="1" dirty="0">
                          <a:solidFill>
                            <a:schemeClr val="tx2">
                              <a:lumMod val="75000"/>
                            </a:schemeClr>
                          </a:solidFill>
                        </a:rPr>
                        <a:t>Flexibility in Gifting</a:t>
                      </a:r>
                    </a:p>
                  </a:txBody>
                  <a:tcPr marL="100584" marR="100584" marT="50254" marB="50254" anchor="ctr">
                    <a:lnT w="19050" cap="flat" cmpd="sng" algn="ctr">
                      <a:solidFill>
                        <a:schemeClr val="bg2"/>
                      </a:solidFill>
                      <a:prstDash val="solid"/>
                      <a:round/>
                      <a:headEnd type="none" w="med" len="med"/>
                      <a:tailEnd type="none" w="med" len="med"/>
                    </a:lnT>
                  </a:tcPr>
                </a:tc>
                <a:tc>
                  <a:txBody>
                    <a:bodyPr/>
                    <a:lstStyle/>
                    <a:p>
                      <a:pPr algn="ctr">
                        <a:spcAft>
                          <a:spcPts val="1200"/>
                        </a:spcAft>
                      </a:pPr>
                      <a:r>
                        <a:rPr lang="en-US" sz="1600" dirty="0">
                          <a:solidFill>
                            <a:schemeClr val="tx2">
                              <a:lumMod val="75000"/>
                            </a:schemeClr>
                          </a:solidFill>
                        </a:rPr>
                        <a:t>Gift must go to a public charity</a:t>
                      </a:r>
                    </a:p>
                  </a:txBody>
                  <a:tcPr marL="100584" marR="100584" marT="50254" marB="50254" anchor="ctr">
                    <a:lnT w="19050" cap="flat" cmpd="sng" algn="ctr">
                      <a:solidFill>
                        <a:schemeClr val="bg2"/>
                      </a:solidFill>
                      <a:prstDash val="solid"/>
                      <a:round/>
                      <a:headEnd type="none" w="med" len="med"/>
                      <a:tailEnd type="none" w="med" len="med"/>
                    </a:lnT>
                    <a:solidFill>
                      <a:schemeClr val="bg2">
                        <a:lumMod val="60000"/>
                        <a:lumOff val="40000"/>
                      </a:schemeClr>
                    </a:solidFill>
                  </a:tcPr>
                </a:tc>
                <a:tc>
                  <a:txBody>
                    <a:bodyPr/>
                    <a:lstStyle/>
                    <a:p>
                      <a:pPr algn="ctr">
                        <a:spcAft>
                          <a:spcPts val="1200"/>
                        </a:spcAft>
                      </a:pPr>
                      <a:r>
                        <a:rPr lang="en-US" sz="1600" dirty="0">
                          <a:solidFill>
                            <a:schemeClr val="tx2">
                              <a:lumMod val="75000"/>
                            </a:schemeClr>
                          </a:solidFill>
                        </a:rPr>
                        <a:t>Gifts can include grants and program-related investments </a:t>
                      </a:r>
                    </a:p>
                  </a:txBody>
                  <a:tcPr marL="100584" marR="100584" marT="50254" marB="50254" anchor="ctr">
                    <a:lnT w="19050" cap="flat" cmpd="sng" algn="ctr">
                      <a:solidFill>
                        <a:schemeClr val="bg2"/>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46319662"/>
                  </a:ext>
                </a:extLst>
              </a:tr>
            </a:tbl>
          </a:graphicData>
        </a:graphic>
      </p:graphicFrame>
    </p:spTree>
    <p:extLst>
      <p:ext uri="{BB962C8B-B14F-4D97-AF65-F5344CB8AC3E}">
        <p14:creationId xmlns:p14="http://schemas.microsoft.com/office/powerpoint/2010/main" val="223749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31F2A-CBF9-457C-97F8-A607C414DC91}"/>
              </a:ext>
            </a:extLst>
          </p:cNvPr>
          <p:cNvSpPr>
            <a:spLocks noGrp="1"/>
          </p:cNvSpPr>
          <p:nvPr>
            <p:ph type="title"/>
          </p:nvPr>
        </p:nvSpPr>
        <p:spPr/>
        <p:txBody>
          <a:bodyPr/>
          <a:lstStyle/>
          <a:p>
            <a:r>
              <a:rPr lang="en-US" dirty="0"/>
              <a:t>Questions to Ask Yourself to Choose the Right Structure</a:t>
            </a:r>
          </a:p>
        </p:txBody>
      </p:sp>
      <p:graphicFrame>
        <p:nvGraphicFramePr>
          <p:cNvPr id="20" name="Table 19">
            <a:extLst>
              <a:ext uri="{FF2B5EF4-FFF2-40B4-BE49-F238E27FC236}">
                <a16:creationId xmlns:a16="http://schemas.microsoft.com/office/drawing/2014/main" id="{10854B6F-4AC1-44BB-A2B0-3B7A10E623CF}"/>
              </a:ext>
            </a:extLst>
          </p:cNvPr>
          <p:cNvGraphicFramePr>
            <a:graphicFrameLocks noGrp="1"/>
          </p:cNvGraphicFramePr>
          <p:nvPr>
            <p:extLst>
              <p:ext uri="{D42A27DB-BD31-4B8C-83A1-F6EECF244321}">
                <p14:modId xmlns:p14="http://schemas.microsoft.com/office/powerpoint/2010/main" val="342133552"/>
              </p:ext>
            </p:extLst>
          </p:nvPr>
        </p:nvGraphicFramePr>
        <p:xfrm>
          <a:off x="609599" y="1880076"/>
          <a:ext cx="9182457" cy="4862005"/>
        </p:xfrm>
        <a:graphic>
          <a:graphicData uri="http://schemas.openxmlformats.org/drawingml/2006/table">
            <a:tbl>
              <a:tblPr firstRow="1" bandRow="1">
                <a:tableStyleId>{5C22544A-7EE6-4342-B048-85BDC9FD1C3A}</a:tableStyleId>
              </a:tblPr>
              <a:tblGrid>
                <a:gridCol w="1975544">
                  <a:extLst>
                    <a:ext uri="{9D8B030D-6E8A-4147-A177-3AD203B41FA5}">
                      <a16:colId xmlns:a16="http://schemas.microsoft.com/office/drawing/2014/main" val="2414526422"/>
                    </a:ext>
                  </a:extLst>
                </a:gridCol>
                <a:gridCol w="25505">
                  <a:extLst>
                    <a:ext uri="{9D8B030D-6E8A-4147-A177-3AD203B41FA5}">
                      <a16:colId xmlns:a16="http://schemas.microsoft.com/office/drawing/2014/main" val="2372308934"/>
                    </a:ext>
                  </a:extLst>
                </a:gridCol>
                <a:gridCol w="7181408">
                  <a:extLst>
                    <a:ext uri="{9D8B030D-6E8A-4147-A177-3AD203B41FA5}">
                      <a16:colId xmlns:a16="http://schemas.microsoft.com/office/drawing/2014/main" val="3531511276"/>
                    </a:ext>
                  </a:extLst>
                </a:gridCol>
              </a:tblGrid>
              <a:tr h="1403129">
                <a:tc>
                  <a:txBody>
                    <a:bodyPr/>
                    <a:lstStyle/>
                    <a:p>
                      <a:pPr marL="0" lvl="2" indent="0" algn="ctr">
                        <a:lnSpc>
                          <a:spcPct val="110000"/>
                        </a:lnSpc>
                        <a:spcAft>
                          <a:spcPts val="1200"/>
                        </a:spcAft>
                        <a:buFont typeface="Franklin Gothic Book" panose="020B0503020102020204" pitchFamily="34" charset="0"/>
                        <a:buNone/>
                      </a:pPr>
                      <a:r>
                        <a:rPr lang="en-US" sz="1900" dirty="0"/>
                        <a:t>CONTROL</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endParaRPr lang="en-US" sz="1700" dirty="0">
                        <a:solidFill>
                          <a:schemeClr val="tx2">
                            <a:lumMod val="75000"/>
                          </a:schemeClr>
                        </a:solidFill>
                      </a:endParaRPr>
                    </a:p>
                  </a:txBody>
                  <a:tcPr marL="0" marR="0" marT="0" marB="0" anchor="ctr">
                    <a:lnL w="12700" cmpd="sng">
                      <a:noFill/>
                    </a:lnL>
                    <a:lnR w="381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742950" marR="0" lvl="1" indent="-285750"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q"/>
                        <a:tabLst/>
                        <a:defRPr/>
                      </a:pPr>
                      <a:r>
                        <a:rPr lang="en-US" sz="1800" b="0" dirty="0">
                          <a:solidFill>
                            <a:schemeClr val="tx2">
                              <a:lumMod val="75000"/>
                            </a:schemeClr>
                          </a:solidFill>
                        </a:rPr>
                        <a:t>How important is control over giving vs. maintain anonymity?</a:t>
                      </a:r>
                      <a:endParaRPr lang="en-US" sz="1800" b="0" kern="1200" dirty="0">
                        <a:solidFill>
                          <a:schemeClr val="tx2">
                            <a:lumMod val="75000"/>
                          </a:schemeClr>
                        </a:solidFill>
                        <a:latin typeface="+mn-lt"/>
                        <a:ea typeface="+mn-ea"/>
                        <a:cs typeface="+mn-cs"/>
                      </a:endParaRPr>
                    </a:p>
                    <a:p>
                      <a:pPr marL="742950" marR="0" lvl="1" indent="-285750"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q"/>
                        <a:tabLst/>
                        <a:defRPr/>
                      </a:pPr>
                      <a:r>
                        <a:rPr lang="en-US" sz="1800" b="0" kern="1200" dirty="0">
                          <a:solidFill>
                            <a:schemeClr val="tx2">
                              <a:lumMod val="75000"/>
                            </a:schemeClr>
                          </a:solidFill>
                          <a:latin typeface="+mn-lt"/>
                          <a:ea typeface="+mn-ea"/>
                          <a:cs typeface="+mn-cs"/>
                        </a:rPr>
                        <a:t>How much freedom do you want to give current family members?</a:t>
                      </a:r>
                    </a:p>
                    <a:p>
                      <a:pPr marL="742950" marR="0" lvl="1" indent="-285750"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q"/>
                        <a:tabLst/>
                        <a:defRPr/>
                      </a:pPr>
                      <a:r>
                        <a:rPr lang="en-US" sz="1800" b="0" kern="1200" dirty="0">
                          <a:solidFill>
                            <a:schemeClr val="tx2">
                              <a:lumMod val="75000"/>
                            </a:schemeClr>
                          </a:solidFill>
                          <a:latin typeface="+mn-lt"/>
                          <a:ea typeface="+mn-ea"/>
                          <a:cs typeface="+mn-cs"/>
                        </a:rPr>
                        <a:t>Do you want future generations to follow your mission?</a:t>
                      </a:r>
                    </a:p>
                  </a:txBody>
                  <a:tcPr marL="88751" marR="88751" marT="88751" marB="88751"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9511586"/>
                  </a:ext>
                </a:extLst>
              </a:tr>
              <a:tr h="326309">
                <a:tc>
                  <a:txBody>
                    <a:bodyPr/>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lang="en-US" sz="1900" b="1" dirty="0">
                        <a:solidFill>
                          <a:schemeClr val="bg1"/>
                        </a:solidFill>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endParaRPr lang="en-US" sz="1700" dirty="0">
                        <a:solidFill>
                          <a:schemeClr val="tx2">
                            <a:lumMod val="75000"/>
                          </a:schemeClr>
                        </a:solidFill>
                      </a:endParaRPr>
                    </a:p>
                  </a:txBody>
                  <a:tcPr marL="0" marR="0" marT="0" marB="0" anchor="ctr">
                    <a:lnL w="12700" cmpd="sng">
                      <a:noFill/>
                    </a:lnL>
                    <a:lnR w="381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628650" marR="0" lvl="1" indent="-171450" algn="l" defTabSz="914400" rtl="0" eaLnBrk="1" fontAlgn="auto" latinLnBrk="0" hangingPunct="1">
                        <a:lnSpc>
                          <a:spcPct val="100000"/>
                        </a:lnSpc>
                        <a:spcBef>
                          <a:spcPts val="0"/>
                        </a:spcBef>
                        <a:spcAft>
                          <a:spcPts val="1200"/>
                        </a:spcAft>
                        <a:buClr>
                          <a:schemeClr val="accent1"/>
                        </a:buClr>
                        <a:buSzTx/>
                        <a:buFont typeface="Wingdings" panose="05000000000000000000" pitchFamily="2" charset="2"/>
                        <a:buChar char="ü"/>
                        <a:tabLst/>
                        <a:defRPr/>
                      </a:pPr>
                      <a:endParaRPr lang="en-US" sz="1700" dirty="0">
                        <a:solidFill>
                          <a:schemeClr val="tx2">
                            <a:lumMod val="75000"/>
                          </a:schemeClr>
                        </a:solidFill>
                      </a:endParaRP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5438675"/>
                  </a:ext>
                </a:extLst>
              </a:tr>
              <a:tr h="1403129">
                <a:tc>
                  <a:txBody>
                    <a:bodyPr/>
                    <a:lstStyle/>
                    <a:p>
                      <a:pPr marL="0" lvl="2" indent="0" algn="ctr" defTabSz="942106" rtl="0" eaLnBrk="1" latinLnBrk="0" hangingPunct="1">
                        <a:lnSpc>
                          <a:spcPct val="110000"/>
                        </a:lnSpc>
                        <a:spcAft>
                          <a:spcPts val="1200"/>
                        </a:spcAft>
                        <a:buFont typeface="Franklin Gothic Book" panose="020B0503020102020204" pitchFamily="34" charset="0"/>
                        <a:buNone/>
                      </a:pPr>
                      <a:r>
                        <a:rPr lang="en-US" sz="1900" b="1" kern="1200" dirty="0">
                          <a:solidFill>
                            <a:schemeClr val="lt1"/>
                          </a:solidFill>
                          <a:latin typeface="+mn-lt"/>
                          <a:ea typeface="+mn-ea"/>
                          <a:cs typeface="+mn-cs"/>
                        </a:rPr>
                        <a:t>COMPLEXITY</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a:txBody>
                    <a:bodyPr/>
                    <a:lstStyle/>
                    <a:p>
                      <a:pPr>
                        <a:spcAft>
                          <a:spcPts val="1200"/>
                        </a:spcAft>
                      </a:pPr>
                      <a:endParaRPr lang="en-US" sz="1700" dirty="0">
                        <a:solidFill>
                          <a:schemeClr val="tx2">
                            <a:lumMod val="75000"/>
                          </a:schemeClr>
                        </a:solidFill>
                      </a:endParaRPr>
                    </a:p>
                  </a:txBody>
                  <a:tcPr marL="0" marR="0" marT="0" marB="0" anchor="ctr">
                    <a:lnL w="12700" cmpd="sng">
                      <a:noFill/>
                    </a:lnL>
                    <a:lnR w="381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742950" marR="0" lvl="1" indent="-285750" algn="l" defTabSz="914400" rtl="0" eaLnBrk="1" fontAlgn="auto" latinLnBrk="0" hangingPunct="1">
                        <a:lnSpc>
                          <a:spcPct val="100000"/>
                        </a:lnSpc>
                        <a:spcBef>
                          <a:spcPts val="0"/>
                        </a:spcBef>
                        <a:spcAft>
                          <a:spcPts val="1200"/>
                        </a:spcAft>
                        <a:buClr>
                          <a:schemeClr val="accent2"/>
                        </a:buClr>
                        <a:buSzTx/>
                        <a:buFont typeface="Wingdings" panose="05000000000000000000" pitchFamily="2" charset="2"/>
                        <a:buChar char="q"/>
                        <a:tabLst/>
                        <a:defRPr/>
                      </a:pPr>
                      <a:r>
                        <a:rPr lang="en-US" sz="1700" b="0" kern="1200" dirty="0">
                          <a:solidFill>
                            <a:schemeClr val="tx2">
                              <a:lumMod val="75000"/>
                            </a:schemeClr>
                          </a:solidFill>
                          <a:latin typeface="+mn-lt"/>
                          <a:ea typeface="+mn-ea"/>
                          <a:cs typeface="+mn-cs"/>
                        </a:rPr>
                        <a:t>How much time can you devote to set up?</a:t>
                      </a:r>
                    </a:p>
                    <a:p>
                      <a:pPr marL="742950" marR="0" lvl="1" indent="-285750" algn="l" defTabSz="914400" rtl="0" eaLnBrk="1" fontAlgn="auto" latinLnBrk="0" hangingPunct="1">
                        <a:lnSpc>
                          <a:spcPct val="100000"/>
                        </a:lnSpc>
                        <a:spcBef>
                          <a:spcPts val="0"/>
                        </a:spcBef>
                        <a:spcAft>
                          <a:spcPts val="1200"/>
                        </a:spcAft>
                        <a:buClr>
                          <a:schemeClr val="accent2"/>
                        </a:buClr>
                        <a:buSzTx/>
                        <a:buFont typeface="Wingdings" panose="05000000000000000000" pitchFamily="2" charset="2"/>
                        <a:buChar char="q"/>
                        <a:tabLst/>
                        <a:defRPr/>
                      </a:pPr>
                      <a:r>
                        <a:rPr lang="en-US" sz="1700" b="0" kern="1200" dirty="0">
                          <a:solidFill>
                            <a:schemeClr val="tx2">
                              <a:lumMod val="75000"/>
                            </a:schemeClr>
                          </a:solidFill>
                          <a:latin typeface="+mn-lt"/>
                          <a:ea typeface="+mn-ea"/>
                          <a:cs typeface="+mn-cs"/>
                        </a:rPr>
                        <a:t>Are you willing to pay ongoing fees for administration?</a:t>
                      </a:r>
                    </a:p>
                    <a:p>
                      <a:pPr marL="742950" marR="0" lvl="1" indent="-285750" algn="l" defTabSz="914400" rtl="0" eaLnBrk="1" fontAlgn="auto" latinLnBrk="0" hangingPunct="1">
                        <a:lnSpc>
                          <a:spcPct val="100000"/>
                        </a:lnSpc>
                        <a:spcBef>
                          <a:spcPts val="0"/>
                        </a:spcBef>
                        <a:spcAft>
                          <a:spcPts val="1200"/>
                        </a:spcAft>
                        <a:buClr>
                          <a:schemeClr val="accent2"/>
                        </a:buClr>
                        <a:buSzTx/>
                        <a:buFont typeface="Wingdings" panose="05000000000000000000" pitchFamily="2" charset="2"/>
                        <a:buChar char="q"/>
                        <a:tabLst/>
                        <a:defRPr/>
                      </a:pPr>
                      <a:r>
                        <a:rPr lang="en-US" sz="1700" b="0" kern="1200" dirty="0">
                          <a:solidFill>
                            <a:schemeClr val="tx2">
                              <a:lumMod val="75000"/>
                            </a:schemeClr>
                          </a:solidFill>
                          <a:latin typeface="+mn-lt"/>
                          <a:ea typeface="+mn-ea"/>
                          <a:cs typeface="+mn-cs"/>
                        </a:rPr>
                        <a:t>Do you want to devote time to board meetings?</a:t>
                      </a:r>
                    </a:p>
                  </a:txBody>
                  <a:tcPr marL="88751" marR="88751" marT="88751" marB="88751"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6272038"/>
                  </a:ext>
                </a:extLst>
              </a:tr>
              <a:tr h="326309">
                <a:tc>
                  <a:txBody>
                    <a:bodyPr/>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lang="en-US" sz="1900" dirty="0">
                        <a:solidFill>
                          <a:schemeClr val="bg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endParaRPr lang="en-US" sz="1700" dirty="0">
                        <a:solidFill>
                          <a:schemeClr val="tx2">
                            <a:lumMod val="75000"/>
                          </a:schemeClr>
                        </a:solidFill>
                      </a:endParaRPr>
                    </a:p>
                  </a:txBody>
                  <a:tcPr marL="0" marR="0" marT="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endParaRPr lang="en-US" sz="1700" dirty="0">
                        <a:solidFill>
                          <a:schemeClr val="tx2">
                            <a:lumMod val="75000"/>
                          </a:schemeClr>
                        </a:solidFill>
                      </a:endParaRP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5627362"/>
                  </a:ext>
                </a:extLst>
              </a:tr>
              <a:tr h="1403129">
                <a:tc>
                  <a:txBody>
                    <a:bodyPr/>
                    <a:lstStyle/>
                    <a:p>
                      <a:pPr marL="0" lvl="2" indent="0" algn="ctr" defTabSz="942106" rtl="0" eaLnBrk="1" latinLnBrk="0" hangingPunct="1">
                        <a:lnSpc>
                          <a:spcPct val="110000"/>
                        </a:lnSpc>
                        <a:spcAft>
                          <a:spcPts val="1200"/>
                        </a:spcAft>
                        <a:buFont typeface="Franklin Gothic Book" panose="020B0503020102020204" pitchFamily="34" charset="0"/>
                        <a:buNone/>
                      </a:pPr>
                      <a:r>
                        <a:rPr lang="en-US" sz="1900" b="1" kern="1200" dirty="0">
                          <a:solidFill>
                            <a:schemeClr val="lt1"/>
                          </a:solidFill>
                          <a:latin typeface="+mn-lt"/>
                          <a:ea typeface="+mn-ea"/>
                          <a:cs typeface="+mn-cs"/>
                        </a:rPr>
                        <a:t>FLEXIBILITY</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endParaRPr lang="en-US" sz="1700" dirty="0">
                        <a:solidFill>
                          <a:schemeClr val="tx2">
                            <a:lumMod val="75000"/>
                          </a:schemeClr>
                        </a:solidFill>
                      </a:endParaRPr>
                    </a:p>
                  </a:txBody>
                  <a:tcPr marL="0" marR="0" marT="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742950" marR="0" lvl="1" indent="-285750" algn="l" defTabSz="914400" rtl="0" eaLnBrk="1" fontAlgn="auto" latinLnBrk="0" hangingPunct="1">
                        <a:lnSpc>
                          <a:spcPct val="100000"/>
                        </a:lnSpc>
                        <a:spcBef>
                          <a:spcPts val="0"/>
                        </a:spcBef>
                        <a:spcAft>
                          <a:spcPts val="1200"/>
                        </a:spcAft>
                        <a:buClr>
                          <a:schemeClr val="accent5"/>
                        </a:buClr>
                        <a:buSzTx/>
                        <a:buFont typeface="Wingdings" panose="05000000000000000000" pitchFamily="2" charset="2"/>
                        <a:buChar char="q"/>
                        <a:tabLst/>
                        <a:defRPr/>
                      </a:pPr>
                      <a:r>
                        <a:rPr lang="en-US" sz="1700" b="0" kern="1200" dirty="0">
                          <a:solidFill>
                            <a:schemeClr val="tx2">
                              <a:lumMod val="75000"/>
                            </a:schemeClr>
                          </a:solidFill>
                          <a:latin typeface="+mn-lt"/>
                          <a:ea typeface="+mn-ea"/>
                          <a:cs typeface="+mn-cs"/>
                        </a:rPr>
                        <a:t>How do you feel about an annual distribution requirement?</a:t>
                      </a:r>
                    </a:p>
                    <a:p>
                      <a:pPr marL="742950" marR="0" lvl="1" indent="-285750" algn="l" defTabSz="914400" rtl="0" eaLnBrk="1" fontAlgn="auto" latinLnBrk="0" hangingPunct="1">
                        <a:lnSpc>
                          <a:spcPct val="100000"/>
                        </a:lnSpc>
                        <a:spcBef>
                          <a:spcPts val="0"/>
                        </a:spcBef>
                        <a:spcAft>
                          <a:spcPts val="1200"/>
                        </a:spcAft>
                        <a:buClr>
                          <a:schemeClr val="accent5"/>
                        </a:buClr>
                        <a:buSzTx/>
                        <a:buFont typeface="Wingdings" panose="05000000000000000000" pitchFamily="2" charset="2"/>
                        <a:buChar char="q"/>
                        <a:tabLst/>
                        <a:defRPr/>
                      </a:pPr>
                      <a:r>
                        <a:rPr lang="en-US" sz="1700" b="0" kern="1200" dirty="0">
                          <a:solidFill>
                            <a:schemeClr val="tx2">
                              <a:lumMod val="75000"/>
                            </a:schemeClr>
                          </a:solidFill>
                          <a:latin typeface="+mn-lt"/>
                          <a:ea typeface="+mn-ea"/>
                          <a:cs typeface="+mn-cs"/>
                        </a:rPr>
                        <a:t>Do you want to make grants or program-related investments?</a:t>
                      </a:r>
                    </a:p>
                    <a:p>
                      <a:pPr marL="742950" marR="0" lvl="1" indent="-285750" algn="l" defTabSz="914400" rtl="0" eaLnBrk="1" fontAlgn="auto" latinLnBrk="0" hangingPunct="1">
                        <a:lnSpc>
                          <a:spcPct val="100000"/>
                        </a:lnSpc>
                        <a:spcBef>
                          <a:spcPts val="0"/>
                        </a:spcBef>
                        <a:spcAft>
                          <a:spcPts val="1200"/>
                        </a:spcAft>
                        <a:buClr>
                          <a:schemeClr val="accent5"/>
                        </a:buClr>
                        <a:buSzTx/>
                        <a:buFont typeface="Wingdings" panose="05000000000000000000" pitchFamily="2" charset="2"/>
                        <a:buChar char="q"/>
                        <a:tabLst/>
                        <a:defRPr/>
                      </a:pPr>
                      <a:r>
                        <a:rPr lang="en-US" sz="1700" b="0" kern="1200" dirty="0">
                          <a:solidFill>
                            <a:schemeClr val="tx2">
                              <a:lumMod val="75000"/>
                            </a:schemeClr>
                          </a:solidFill>
                          <a:latin typeface="+mn-lt"/>
                          <a:ea typeface="+mn-ea"/>
                          <a:cs typeface="+mn-cs"/>
                        </a:rPr>
                        <a:t>Do you want to be able to create jobs for family members?</a:t>
                      </a:r>
                    </a:p>
                  </a:txBody>
                  <a:tcPr marL="88751" marR="88751" marT="88751" marB="88751"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9997825"/>
                  </a:ext>
                </a:extLst>
              </a:tr>
            </a:tbl>
          </a:graphicData>
        </a:graphic>
      </p:graphicFrame>
    </p:spTree>
    <p:extLst>
      <p:ext uri="{BB962C8B-B14F-4D97-AF65-F5344CB8AC3E}">
        <p14:creationId xmlns:p14="http://schemas.microsoft.com/office/powerpoint/2010/main" val="2059695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329" b="0" dirty="0">
                <a:solidFill>
                  <a:srgbClr val="9C9B9E"/>
                </a:solidFill>
              </a:rPr>
              <a:t/>
            </a:r>
            <a:br>
              <a:rPr lang="en-US" sz="2329" b="0" dirty="0">
                <a:solidFill>
                  <a:srgbClr val="9C9B9E"/>
                </a:solidFill>
              </a:rPr>
            </a:br>
            <a:r>
              <a:rPr lang="en-US" dirty="0"/>
              <a:t>The Ins and Outs of Private Foundations and Donor-Advised Funds</a:t>
            </a:r>
          </a:p>
        </p:txBody>
      </p:sp>
      <p:pic>
        <p:nvPicPr>
          <p:cNvPr id="13" name="Picture 12">
            <a:extLst>
              <a:ext uri="{FF2B5EF4-FFF2-40B4-BE49-F238E27FC236}">
                <a16:creationId xmlns:a16="http://schemas.microsoft.com/office/drawing/2014/main" id="{81C8966F-B4AE-4A4D-B3D4-9D76CF97F4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9776" y="5696946"/>
            <a:ext cx="976256" cy="976256"/>
          </a:xfrm>
          <a:prstGeom prst="rect">
            <a:avLst/>
          </a:prstGeom>
        </p:spPr>
      </p:pic>
      <p:graphicFrame>
        <p:nvGraphicFramePr>
          <p:cNvPr id="16" name="Table 15">
            <a:extLst>
              <a:ext uri="{FF2B5EF4-FFF2-40B4-BE49-F238E27FC236}">
                <a16:creationId xmlns:a16="http://schemas.microsoft.com/office/drawing/2014/main" id="{BB7C8641-19E8-4475-8F47-400428E8B8C1}"/>
              </a:ext>
            </a:extLst>
          </p:cNvPr>
          <p:cNvGraphicFramePr>
            <a:graphicFrameLocks noGrp="1"/>
          </p:cNvGraphicFramePr>
          <p:nvPr>
            <p:extLst>
              <p:ext uri="{D42A27DB-BD31-4B8C-83A1-F6EECF244321}">
                <p14:modId xmlns:p14="http://schemas.microsoft.com/office/powerpoint/2010/main" val="643067706"/>
              </p:ext>
            </p:extLst>
          </p:nvPr>
        </p:nvGraphicFramePr>
        <p:xfrm>
          <a:off x="609602" y="4211613"/>
          <a:ext cx="9181320" cy="1109472"/>
        </p:xfrm>
        <a:graphic>
          <a:graphicData uri="http://schemas.openxmlformats.org/drawingml/2006/table">
            <a:tbl>
              <a:tblPr firstRow="1" bandRow="1">
                <a:tableStyleId>{2D5ABB26-0587-4C30-8999-92F81FD0307C}</a:tableStyleId>
              </a:tblPr>
              <a:tblGrid>
                <a:gridCol w="4590660">
                  <a:extLst>
                    <a:ext uri="{9D8B030D-6E8A-4147-A177-3AD203B41FA5}">
                      <a16:colId xmlns:a16="http://schemas.microsoft.com/office/drawing/2014/main" val="3212438841"/>
                    </a:ext>
                  </a:extLst>
                </a:gridCol>
                <a:gridCol w="4590660">
                  <a:extLst>
                    <a:ext uri="{9D8B030D-6E8A-4147-A177-3AD203B41FA5}">
                      <a16:colId xmlns:a16="http://schemas.microsoft.com/office/drawing/2014/main" val="4197793518"/>
                    </a:ext>
                  </a:extLst>
                </a:gridCol>
              </a:tblGrid>
              <a:tr h="341376">
                <a:tc>
                  <a:txBody>
                    <a:bodyPr/>
                    <a:lstStyle/>
                    <a:p>
                      <a:pPr algn="ctr"/>
                      <a:r>
                        <a:rPr lang="en-US" sz="1900" b="1" kern="1200" dirty="0">
                          <a:solidFill>
                            <a:schemeClr val="accent1"/>
                          </a:solidFill>
                          <a:effectLst/>
                          <a:latin typeface="+mn-lt"/>
                          <a:ea typeface="+mn-ea"/>
                          <a:cs typeface="Times New Roman" panose="02020603050405020304" pitchFamily="18" charset="0"/>
                        </a:rPr>
                        <a:t>Susan H. McEvoy, CFP</a:t>
                      </a:r>
                      <a:endParaRPr lang="en-US" sz="1900" b="1" dirty="0">
                        <a:solidFill>
                          <a:schemeClr val="accent1"/>
                        </a:solidFill>
                        <a:latin typeface="+mn-lt"/>
                        <a:cs typeface="Times New Roman" panose="02020603050405020304" pitchFamily="18" charset="0"/>
                      </a:endParaRPr>
                    </a:p>
                  </a:txBody>
                  <a:tcPr marL="18288" marR="18288" marT="18288" marB="18288"/>
                </a:tc>
                <a:tc>
                  <a:txBody>
                    <a:bodyPr/>
                    <a:lstStyle/>
                    <a:p>
                      <a:pPr algn="ctr"/>
                      <a:r>
                        <a:rPr lang="en-US" sz="1900" b="1" dirty="0">
                          <a:solidFill>
                            <a:schemeClr val="accent1"/>
                          </a:solidFill>
                          <a:latin typeface="+mn-lt"/>
                          <a:cs typeface="Times New Roman" panose="02020603050405020304" pitchFamily="18" charset="0"/>
                        </a:rPr>
                        <a:t>Helene S. Jaron, Esq.</a:t>
                      </a:r>
                    </a:p>
                  </a:txBody>
                  <a:tcPr marL="18288" marR="18288" marT="18288" marB="18288"/>
                </a:tc>
                <a:extLst>
                  <a:ext uri="{0D108BD9-81ED-4DB2-BD59-A6C34878D82A}">
                    <a16:rowId xmlns:a16="http://schemas.microsoft.com/office/drawing/2014/main" val="520873172"/>
                  </a:ext>
                </a:extLst>
              </a:tr>
              <a:tr h="746580">
                <a:tc>
                  <a:txBody>
                    <a:bodyPr/>
                    <a:lstStyle/>
                    <a:p>
                      <a:pPr algn="ctr"/>
                      <a:r>
                        <a:rPr lang="en-US" sz="1600" dirty="0">
                          <a:solidFill>
                            <a:schemeClr val="tx2">
                              <a:lumMod val="75000"/>
                            </a:schemeClr>
                          </a:solidFill>
                        </a:rPr>
                        <a:t>Director, Investment Officer</a:t>
                      </a:r>
                    </a:p>
                    <a:p>
                      <a:pPr algn="ctr"/>
                      <a:r>
                        <a:rPr lang="en-US" sz="1600" dirty="0">
                          <a:solidFill>
                            <a:schemeClr val="tx2">
                              <a:lumMod val="75000"/>
                            </a:schemeClr>
                          </a:solidFill>
                        </a:rPr>
                        <a:t>Hirtle Callaghan</a:t>
                      </a:r>
                      <a:br>
                        <a:rPr lang="en-US" sz="1600" dirty="0">
                          <a:solidFill>
                            <a:schemeClr val="tx2">
                              <a:lumMod val="75000"/>
                            </a:schemeClr>
                          </a:solidFill>
                        </a:rPr>
                      </a:br>
                      <a:endParaRPr lang="en-US" sz="1200" dirty="0">
                        <a:solidFill>
                          <a:schemeClr val="tx2">
                            <a:lumMod val="75000"/>
                          </a:schemeClr>
                        </a:solidFill>
                      </a:endParaRPr>
                    </a:p>
                  </a:txBody>
                  <a:tcPr marL="18288" marR="18288" marT="18288" marB="18288"/>
                </a:tc>
                <a:tc>
                  <a:txBody>
                    <a:bodyPr/>
                    <a:lstStyle/>
                    <a:p>
                      <a:pPr algn="ctr"/>
                      <a:r>
                        <a:rPr lang="en-US" sz="1600" kern="1200" dirty="0">
                          <a:solidFill>
                            <a:schemeClr val="tx2">
                              <a:lumMod val="75000"/>
                            </a:schemeClr>
                          </a:solidFill>
                          <a:latin typeface="+mn-lt"/>
                          <a:ea typeface="+mn-ea"/>
                          <a:cs typeface="+mn-cs"/>
                        </a:rPr>
                        <a:t>Chair, Private Client Trust </a:t>
                      </a:r>
                    </a:p>
                    <a:p>
                      <a:pPr algn="ctr"/>
                      <a:r>
                        <a:rPr lang="en-US" sz="1600" kern="1200" dirty="0">
                          <a:solidFill>
                            <a:schemeClr val="tx2">
                              <a:lumMod val="75000"/>
                            </a:schemeClr>
                          </a:solidFill>
                          <a:latin typeface="+mn-lt"/>
                          <a:ea typeface="+mn-ea"/>
                          <a:cs typeface="+mn-cs"/>
                        </a:rPr>
                        <a:t>and Estate Practice,</a:t>
                      </a:r>
                      <a:br>
                        <a:rPr lang="en-US" sz="1600" kern="1200" dirty="0">
                          <a:solidFill>
                            <a:schemeClr val="tx2">
                              <a:lumMod val="75000"/>
                            </a:schemeClr>
                          </a:solidFill>
                          <a:latin typeface="+mn-lt"/>
                          <a:ea typeface="+mn-ea"/>
                          <a:cs typeface="+mn-cs"/>
                        </a:rPr>
                      </a:br>
                      <a:r>
                        <a:rPr lang="en-US" sz="1600" kern="1200" dirty="0">
                          <a:solidFill>
                            <a:schemeClr val="tx2">
                              <a:lumMod val="75000"/>
                            </a:schemeClr>
                          </a:solidFill>
                          <a:latin typeface="+mn-lt"/>
                          <a:ea typeface="+mn-ea"/>
                          <a:cs typeface="+mn-cs"/>
                        </a:rPr>
                        <a:t>Cozen O’Connor</a:t>
                      </a:r>
                      <a:endParaRPr lang="en-US" sz="1600" i="1" kern="1200" dirty="0">
                        <a:solidFill>
                          <a:schemeClr val="tx2">
                            <a:lumMod val="75000"/>
                          </a:schemeClr>
                        </a:solidFill>
                        <a:latin typeface="+mn-lt"/>
                        <a:ea typeface="+mn-ea"/>
                        <a:cs typeface="+mn-cs"/>
                      </a:endParaRPr>
                    </a:p>
                  </a:txBody>
                  <a:tcPr marL="18288" marR="18288" marT="18288" marB="18288"/>
                </a:tc>
                <a:extLst>
                  <a:ext uri="{0D108BD9-81ED-4DB2-BD59-A6C34878D82A}">
                    <a16:rowId xmlns:a16="http://schemas.microsoft.com/office/drawing/2014/main" val="3056767370"/>
                  </a:ext>
                </a:extLst>
              </a:tr>
            </a:tbl>
          </a:graphicData>
        </a:graphic>
      </p:graphicFrame>
      <p:pic>
        <p:nvPicPr>
          <p:cNvPr id="8" name="Picture 4" descr="Cozen O'Connor: Full Service Law Firm">
            <a:extLst>
              <a:ext uri="{FF2B5EF4-FFF2-40B4-BE49-F238E27FC236}">
                <a16:creationId xmlns:a16="http://schemas.microsoft.com/office/drawing/2014/main" id="{6A7811A9-A218-45C5-9ECD-D4A5FC2B96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2467" y="5892800"/>
            <a:ext cx="2260603" cy="5551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F632724-46D1-49C8-AE7D-AAE3D00D3E07}"/>
              </a:ext>
            </a:extLst>
          </p:cNvPr>
          <p:cNvPicPr>
            <a:picLocks noChangeAspect="1"/>
          </p:cNvPicPr>
          <p:nvPr/>
        </p:nvPicPr>
        <p:blipFill rotWithShape="1">
          <a:blip r:embed="rId4">
            <a:extLst>
              <a:ext uri="{28A0092B-C50C-407E-A947-70E740481C1C}">
                <a14:useLocalDpi xmlns:a14="http://schemas.microsoft.com/office/drawing/2010/main" val="0"/>
              </a:ext>
            </a:extLst>
          </a:blip>
          <a:srcRect l="6878" r="9674"/>
          <a:stretch/>
        </p:blipFill>
        <p:spPr>
          <a:xfrm>
            <a:off x="1914258" y="2118782"/>
            <a:ext cx="1555335" cy="1828800"/>
          </a:xfrm>
          <a:prstGeom prst="rect">
            <a:avLst/>
          </a:prstGeom>
        </p:spPr>
      </p:pic>
      <p:pic>
        <p:nvPicPr>
          <p:cNvPr id="10" name="Picture 9" descr="A picture containing person, clothing, smiling, posing&#10;&#10;Description automatically generated">
            <a:extLst>
              <a:ext uri="{FF2B5EF4-FFF2-40B4-BE49-F238E27FC236}">
                <a16:creationId xmlns:a16="http://schemas.microsoft.com/office/drawing/2014/main" id="{9BEB75C4-0353-4E52-AD5F-2BBD085DF8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4759" y="2118782"/>
            <a:ext cx="1322024" cy="1828800"/>
          </a:xfrm>
          <a:prstGeom prst="rect">
            <a:avLst/>
          </a:prstGeom>
        </p:spPr>
      </p:pic>
    </p:spTree>
    <p:extLst>
      <p:ext uri="{BB962C8B-B14F-4D97-AF65-F5344CB8AC3E}">
        <p14:creationId xmlns:p14="http://schemas.microsoft.com/office/powerpoint/2010/main" val="3663318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C025B8-C768-43A9-9635-C248644A9A18}"/>
              </a:ext>
            </a:extLst>
          </p:cNvPr>
          <p:cNvSpPr>
            <a:spLocks noGrp="1"/>
          </p:cNvSpPr>
          <p:nvPr>
            <p:ph type="title"/>
          </p:nvPr>
        </p:nvSpPr>
        <p:spPr/>
        <p:txBody>
          <a:bodyPr/>
          <a:lstStyle/>
          <a:p>
            <a:r>
              <a:rPr lang="en-US" dirty="0"/>
              <a:t>Long-Term Partners to Families</a:t>
            </a:r>
          </a:p>
        </p:txBody>
      </p:sp>
      <p:sp>
        <p:nvSpPr>
          <p:cNvPr id="5" name="Content Placeholder 4">
            <a:extLst>
              <a:ext uri="{FF2B5EF4-FFF2-40B4-BE49-F238E27FC236}">
                <a16:creationId xmlns:a16="http://schemas.microsoft.com/office/drawing/2014/main" id="{1FD42E49-6E53-4BD0-B7A6-FA092E18F0C4}"/>
              </a:ext>
            </a:extLst>
          </p:cNvPr>
          <p:cNvSpPr>
            <a:spLocks noGrp="1"/>
          </p:cNvSpPr>
          <p:nvPr>
            <p:ph sz="quarter" idx="14"/>
          </p:nvPr>
        </p:nvSpPr>
        <p:spPr>
          <a:xfrm>
            <a:off x="609600" y="3077819"/>
            <a:ext cx="4479926" cy="4429078"/>
          </a:xfrm>
          <a:noFill/>
          <a:ln w="19050">
            <a:noFill/>
          </a:ln>
          <a:effectLst/>
        </p:spPr>
        <p:txBody>
          <a:bodyPr vert="horz" lIns="0" tIns="177501" rIns="0" bIns="177501" rtlCol="0">
            <a:noAutofit/>
          </a:bodyPr>
          <a:lstStyle/>
          <a:p>
            <a:pPr marL="277349" indent="-277349">
              <a:spcAft>
                <a:spcPts val="1165"/>
              </a:spcAft>
              <a:buFont typeface="Wingdings" panose="05000000000000000000" pitchFamily="2" charset="2"/>
              <a:buChar char="§"/>
            </a:pPr>
            <a:r>
              <a:rPr lang="en-US" sz="1600" b="0" dirty="0"/>
              <a:t>Leading investment office for families and non-profits</a:t>
            </a:r>
          </a:p>
          <a:p>
            <a:pPr marL="277349" indent="-277349">
              <a:spcAft>
                <a:spcPts val="1165"/>
              </a:spcAft>
              <a:buFont typeface="Wingdings" panose="05000000000000000000" pitchFamily="2" charset="2"/>
              <a:buChar char="§"/>
            </a:pPr>
            <a:r>
              <a:rPr lang="en-US" sz="1600" b="0" dirty="0"/>
              <a:t>30+ years of experience – Since 1988</a:t>
            </a:r>
          </a:p>
          <a:p>
            <a:pPr marL="277349" indent="-277349">
              <a:spcAft>
                <a:spcPts val="1165"/>
              </a:spcAft>
              <a:buFont typeface="Wingdings" panose="05000000000000000000" pitchFamily="2" charset="2"/>
              <a:buChar char="§"/>
            </a:pPr>
            <a:r>
              <a:rPr lang="en-US" sz="1600" b="0" dirty="0"/>
              <a:t>Independent, employee-owned firm</a:t>
            </a:r>
          </a:p>
          <a:p>
            <a:pPr marL="277349" indent="-277349">
              <a:spcAft>
                <a:spcPts val="1165"/>
              </a:spcAft>
              <a:buFont typeface="Wingdings" panose="05000000000000000000" pitchFamily="2" charset="2"/>
              <a:buChar char="§"/>
            </a:pPr>
            <a:r>
              <a:rPr lang="en-US" sz="1600" b="0" dirty="0"/>
              <a:t>Conflict-free and client-aligned</a:t>
            </a:r>
          </a:p>
          <a:p>
            <a:pPr marL="277349" indent="-277349">
              <a:spcAft>
                <a:spcPts val="1165"/>
              </a:spcAft>
              <a:buFont typeface="Wingdings" panose="05000000000000000000" pitchFamily="2" charset="2"/>
              <a:buChar char="§"/>
            </a:pPr>
            <a:r>
              <a:rPr lang="en-US" sz="1600" b="0" dirty="0"/>
              <a:t>Over 200 client relationships</a:t>
            </a:r>
          </a:p>
          <a:p>
            <a:pPr marL="277349" indent="-277349">
              <a:spcAft>
                <a:spcPts val="1165"/>
              </a:spcAft>
              <a:buFont typeface="Wingdings" panose="05000000000000000000" pitchFamily="2" charset="2"/>
              <a:buChar char="§"/>
            </a:pPr>
            <a:r>
              <a:rPr lang="en-US" sz="1600" b="0" dirty="0"/>
              <a:t>Manage approximately $17 billion</a:t>
            </a:r>
          </a:p>
          <a:p>
            <a:pPr marL="277349" indent="-277349">
              <a:spcAft>
                <a:spcPts val="1165"/>
              </a:spcAft>
              <a:buFont typeface="Wingdings" panose="05000000000000000000" pitchFamily="2" charset="2"/>
              <a:buChar char="§"/>
            </a:pPr>
            <a:r>
              <a:rPr lang="en-US" sz="1600" b="0" dirty="0"/>
              <a:t>100+ professionals</a:t>
            </a:r>
          </a:p>
          <a:p>
            <a:pPr marL="277349" indent="-277349">
              <a:spcAft>
                <a:spcPts val="1165"/>
              </a:spcAft>
              <a:buFont typeface="Wingdings" panose="05000000000000000000" pitchFamily="2" charset="2"/>
              <a:buChar char="§"/>
            </a:pPr>
            <a:r>
              <a:rPr lang="en-US" sz="1600" b="0" dirty="0"/>
              <a:t>97% client retention rate </a:t>
            </a:r>
          </a:p>
          <a:p>
            <a:endParaRPr lang="en-US" dirty="0"/>
          </a:p>
        </p:txBody>
      </p:sp>
      <p:sp>
        <p:nvSpPr>
          <p:cNvPr id="6" name="Content Placeholder 5">
            <a:extLst>
              <a:ext uri="{FF2B5EF4-FFF2-40B4-BE49-F238E27FC236}">
                <a16:creationId xmlns:a16="http://schemas.microsoft.com/office/drawing/2014/main" id="{5A4571FD-CE72-4AE7-B897-C1F2DA77594B}"/>
              </a:ext>
            </a:extLst>
          </p:cNvPr>
          <p:cNvSpPr>
            <a:spLocks noGrp="1"/>
          </p:cNvSpPr>
          <p:nvPr>
            <p:ph sz="quarter" idx="15"/>
          </p:nvPr>
        </p:nvSpPr>
        <p:spPr>
          <a:xfrm>
            <a:off x="5273677" y="3077820"/>
            <a:ext cx="4479924" cy="4161181"/>
          </a:xfrm>
        </p:spPr>
        <p:txBody>
          <a:bodyPr vert="horz" lIns="0" tIns="177501" rIns="0" bIns="0" rtlCol="0">
            <a:normAutofit/>
          </a:bodyPr>
          <a:lstStyle/>
          <a:p>
            <a:pPr marL="277349" indent="-277349">
              <a:spcAft>
                <a:spcPts val="1165"/>
              </a:spcAft>
              <a:buClr>
                <a:schemeClr val="tx2">
                  <a:lumMod val="75000"/>
                </a:schemeClr>
              </a:buClr>
              <a:buFont typeface="Wingdings" panose="05000000000000000000" pitchFamily="2" charset="2"/>
              <a:buChar char="§"/>
            </a:pPr>
            <a:r>
              <a:rPr lang="en-US" sz="1600" b="0" dirty="0"/>
              <a:t>Full-service firm with 755+ attorneys across 29 cities and two continents</a:t>
            </a:r>
          </a:p>
          <a:p>
            <a:pPr marL="277349" indent="-277349">
              <a:spcAft>
                <a:spcPts val="1165"/>
              </a:spcAft>
              <a:buClr>
                <a:schemeClr val="tx2">
                  <a:lumMod val="75000"/>
                </a:schemeClr>
              </a:buClr>
              <a:buFont typeface="Wingdings" panose="05000000000000000000" pitchFamily="2" charset="2"/>
              <a:buChar char="§"/>
            </a:pPr>
            <a:r>
              <a:rPr lang="en-US" sz="1600" b="0" dirty="0"/>
              <a:t>Ranked among the top 100 law firms in the country</a:t>
            </a:r>
          </a:p>
          <a:p>
            <a:pPr marL="277349" indent="-277349">
              <a:spcAft>
                <a:spcPts val="1165"/>
              </a:spcAft>
              <a:buClr>
                <a:schemeClr val="tx2">
                  <a:lumMod val="75000"/>
                </a:schemeClr>
              </a:buClr>
              <a:buFont typeface="Wingdings" panose="05000000000000000000" pitchFamily="2" charset="2"/>
              <a:buChar char="§"/>
            </a:pPr>
            <a:r>
              <a:rPr lang="en-US" sz="1600" b="0" dirty="0"/>
              <a:t>Extensive Private Client, Trusts and Estates Group </a:t>
            </a:r>
          </a:p>
          <a:p>
            <a:pPr marL="277349" indent="-277349">
              <a:spcAft>
                <a:spcPts val="1165"/>
              </a:spcAft>
              <a:buClr>
                <a:schemeClr val="tx2">
                  <a:lumMod val="75000"/>
                </a:schemeClr>
              </a:buClr>
              <a:buFont typeface="Wingdings" panose="05000000000000000000" pitchFamily="2" charset="2"/>
              <a:buChar char="§"/>
            </a:pPr>
            <a:r>
              <a:rPr lang="en-US" sz="1600" b="0" dirty="0"/>
              <a:t>Represents philanthropic families in the creation of foundations as well as planned giving</a:t>
            </a:r>
          </a:p>
          <a:p>
            <a:pPr marL="277349" indent="-277349">
              <a:spcAft>
                <a:spcPts val="1165"/>
              </a:spcAft>
              <a:buClr>
                <a:schemeClr val="tx2">
                  <a:lumMod val="75000"/>
                </a:schemeClr>
              </a:buClr>
              <a:buFont typeface="Wingdings" panose="05000000000000000000" pitchFamily="2" charset="2"/>
              <a:buChar char="§"/>
            </a:pPr>
            <a:r>
              <a:rPr lang="en-US" sz="1600" b="0" dirty="0"/>
              <a:t>Expertise in issues involving public charity board service and advice regarding tax compliance and governance</a:t>
            </a:r>
          </a:p>
          <a:p>
            <a:pPr marL="277349" indent="-277349">
              <a:spcAft>
                <a:spcPts val="1165"/>
              </a:spcAft>
              <a:buClr>
                <a:schemeClr val="tx2"/>
              </a:buClr>
              <a:buFont typeface="Wingdings" panose="05000000000000000000" pitchFamily="2" charset="2"/>
              <a:buChar char="§"/>
            </a:pPr>
            <a:endParaRPr lang="en-US" sz="1600" b="0" dirty="0"/>
          </a:p>
        </p:txBody>
      </p:sp>
      <p:pic>
        <p:nvPicPr>
          <p:cNvPr id="14" name="Picture 13">
            <a:extLst>
              <a:ext uri="{FF2B5EF4-FFF2-40B4-BE49-F238E27FC236}">
                <a16:creationId xmlns:a16="http://schemas.microsoft.com/office/drawing/2014/main" id="{84E1715E-0890-4B34-9A57-24A48B9158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69314" y="632013"/>
            <a:ext cx="784287" cy="761221"/>
          </a:xfrm>
          <a:prstGeom prst="rect">
            <a:avLst/>
          </a:prstGeom>
        </p:spPr>
      </p:pic>
      <p:sp>
        <p:nvSpPr>
          <p:cNvPr id="38" name="Rectangle 37">
            <a:extLst>
              <a:ext uri="{FF2B5EF4-FFF2-40B4-BE49-F238E27FC236}">
                <a16:creationId xmlns:a16="http://schemas.microsoft.com/office/drawing/2014/main" id="{90B8B7BB-A5F9-4DFD-B4E9-9D94F95B69D1}"/>
              </a:ext>
            </a:extLst>
          </p:cNvPr>
          <p:cNvSpPr/>
          <p:nvPr/>
        </p:nvSpPr>
        <p:spPr>
          <a:xfrm>
            <a:off x="609601" y="2735255"/>
            <a:ext cx="4508504" cy="303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941" spc="971" dirty="0"/>
              <a:t>OVERVIEW</a:t>
            </a:r>
          </a:p>
        </p:txBody>
      </p:sp>
      <p:sp>
        <p:nvSpPr>
          <p:cNvPr id="13" name="Rectangle 12">
            <a:extLst>
              <a:ext uri="{FF2B5EF4-FFF2-40B4-BE49-F238E27FC236}">
                <a16:creationId xmlns:a16="http://schemas.microsoft.com/office/drawing/2014/main" id="{A7E58A1F-6585-4CE4-8087-39508300274F}"/>
              </a:ext>
            </a:extLst>
          </p:cNvPr>
          <p:cNvSpPr/>
          <p:nvPr/>
        </p:nvSpPr>
        <p:spPr>
          <a:xfrm>
            <a:off x="5259386" y="2735255"/>
            <a:ext cx="4508504" cy="3035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941" spc="971" dirty="0"/>
              <a:t>OVERVIEW</a:t>
            </a:r>
          </a:p>
        </p:txBody>
      </p:sp>
      <p:pic>
        <p:nvPicPr>
          <p:cNvPr id="15" name="Picture 14">
            <a:extLst>
              <a:ext uri="{FF2B5EF4-FFF2-40B4-BE49-F238E27FC236}">
                <a16:creationId xmlns:a16="http://schemas.microsoft.com/office/drawing/2014/main" id="{C6DA78A3-FF4B-49AB-83FB-B061385DB2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0099" y="1663189"/>
            <a:ext cx="887506" cy="887506"/>
          </a:xfrm>
          <a:prstGeom prst="rect">
            <a:avLst/>
          </a:prstGeom>
        </p:spPr>
      </p:pic>
      <p:pic>
        <p:nvPicPr>
          <p:cNvPr id="12" name="Picture 4" descr="Cozen O'Connor: Full Service Law Firm">
            <a:extLst>
              <a:ext uri="{FF2B5EF4-FFF2-40B4-BE49-F238E27FC236}">
                <a16:creationId xmlns:a16="http://schemas.microsoft.com/office/drawing/2014/main" id="{A9351952-655E-4AB4-B082-244BAD2EED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3337" y="1829368"/>
            <a:ext cx="2260603" cy="555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455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4E7C94-8AD1-410E-AB24-506A0DC04DE3}"/>
              </a:ext>
            </a:extLst>
          </p:cNvPr>
          <p:cNvSpPr>
            <a:spLocks noGrp="1"/>
          </p:cNvSpPr>
          <p:nvPr>
            <p:ph type="title"/>
          </p:nvPr>
        </p:nvSpPr>
        <p:spPr/>
        <p:txBody>
          <a:bodyPr/>
          <a:lstStyle/>
          <a:p>
            <a:r>
              <a:rPr lang="en-US" dirty="0"/>
              <a:t>DAFs Have Grown Significantly as a Percentage of Giving</a:t>
            </a:r>
          </a:p>
        </p:txBody>
      </p:sp>
      <p:graphicFrame>
        <p:nvGraphicFramePr>
          <p:cNvPr id="6" name="Chart 5">
            <a:extLst>
              <a:ext uri="{FF2B5EF4-FFF2-40B4-BE49-F238E27FC236}">
                <a16:creationId xmlns:a16="http://schemas.microsoft.com/office/drawing/2014/main" id="{FF57EBA8-DE2E-40A3-A4B6-EEFE6291F529}"/>
              </a:ext>
            </a:extLst>
          </p:cNvPr>
          <p:cNvGraphicFramePr>
            <a:graphicFrameLocks/>
          </p:cNvGraphicFramePr>
          <p:nvPr>
            <p:extLst>
              <p:ext uri="{D42A27DB-BD31-4B8C-83A1-F6EECF244321}">
                <p14:modId xmlns:p14="http://schemas.microsoft.com/office/powerpoint/2010/main" val="2556899345"/>
              </p:ext>
            </p:extLst>
          </p:nvPr>
        </p:nvGraphicFramePr>
        <p:xfrm>
          <a:off x="609600" y="1589519"/>
          <a:ext cx="9114090" cy="486255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39A232C4-951F-4873-860C-C7D43D079F6A}"/>
              </a:ext>
            </a:extLst>
          </p:cNvPr>
          <p:cNvSpPr txBox="1"/>
          <p:nvPr/>
        </p:nvSpPr>
        <p:spPr>
          <a:xfrm>
            <a:off x="507050" y="6685002"/>
            <a:ext cx="9349100" cy="553998"/>
          </a:xfrm>
          <a:prstGeom prst="rect">
            <a:avLst/>
          </a:prstGeom>
          <a:noFill/>
        </p:spPr>
        <p:txBody>
          <a:bodyPr wrap="square" rtlCol="0">
            <a:spAutoFit/>
          </a:bodyPr>
          <a:lstStyle/>
          <a:p>
            <a:r>
              <a:rPr lang="en-US" sz="1000" dirty="0">
                <a:solidFill>
                  <a:schemeClr val="tx2">
                    <a:lumMod val="50000"/>
                  </a:schemeClr>
                </a:solidFill>
              </a:rPr>
              <a:t>Source: National Philanthropic Trust 2020 Donor-Advised Fund Report. Individual giving estimates are from Giving USA 2020. All values reflect the most current data available from Giving USA 2020 and from National Philanthropic Trust’s collected data on donor-advised fund (DAF) contributions based on IRS Forms 990 and estimates. We recognize that DAF contributions are not entirely from individuals. Using individual giving consistently as the denominator provides a constant point of comparison.  </a:t>
            </a:r>
          </a:p>
        </p:txBody>
      </p:sp>
    </p:spTree>
    <p:extLst>
      <p:ext uri="{BB962C8B-B14F-4D97-AF65-F5344CB8AC3E}">
        <p14:creationId xmlns:p14="http://schemas.microsoft.com/office/powerpoint/2010/main" val="2458259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6B52667A-B5CB-44E1-9109-8BE32C292071}"/>
              </a:ext>
            </a:extLst>
          </p:cNvPr>
          <p:cNvGraphicFramePr>
            <a:graphicFrameLocks noGrp="1"/>
          </p:cNvGraphicFramePr>
          <p:nvPr>
            <p:extLst>
              <p:ext uri="{D42A27DB-BD31-4B8C-83A1-F6EECF244321}">
                <p14:modId xmlns:p14="http://schemas.microsoft.com/office/powerpoint/2010/main" val="1657619432"/>
              </p:ext>
            </p:extLst>
          </p:nvPr>
        </p:nvGraphicFramePr>
        <p:xfrm>
          <a:off x="471055" y="1682533"/>
          <a:ext cx="9385096" cy="2324103"/>
        </p:xfrm>
        <a:graphic>
          <a:graphicData uri="http://schemas.openxmlformats.org/drawingml/2006/table">
            <a:tbl>
              <a:tblPr/>
              <a:tblGrid>
                <a:gridCol w="3428275">
                  <a:extLst>
                    <a:ext uri="{9D8B030D-6E8A-4147-A177-3AD203B41FA5}">
                      <a16:colId xmlns:a16="http://schemas.microsoft.com/office/drawing/2014/main" val="1736205915"/>
                    </a:ext>
                  </a:extLst>
                </a:gridCol>
                <a:gridCol w="1877019">
                  <a:extLst>
                    <a:ext uri="{9D8B030D-6E8A-4147-A177-3AD203B41FA5}">
                      <a16:colId xmlns:a16="http://schemas.microsoft.com/office/drawing/2014/main" val="215280155"/>
                    </a:ext>
                  </a:extLst>
                </a:gridCol>
                <a:gridCol w="1877019">
                  <a:extLst>
                    <a:ext uri="{9D8B030D-6E8A-4147-A177-3AD203B41FA5}">
                      <a16:colId xmlns:a16="http://schemas.microsoft.com/office/drawing/2014/main" val="1093770189"/>
                    </a:ext>
                  </a:extLst>
                </a:gridCol>
                <a:gridCol w="2202783">
                  <a:extLst>
                    <a:ext uri="{9D8B030D-6E8A-4147-A177-3AD203B41FA5}">
                      <a16:colId xmlns:a16="http://schemas.microsoft.com/office/drawing/2014/main" val="769733760"/>
                    </a:ext>
                  </a:extLst>
                </a:gridCol>
              </a:tblGrid>
              <a:tr h="329537">
                <a:tc>
                  <a:txBody>
                    <a:bodyPr/>
                    <a:lstStyle/>
                    <a:p>
                      <a:pPr algn="l" fontAlgn="b"/>
                      <a:r>
                        <a:rPr lang="en-US" sz="2000" b="1" i="0" u="none" strike="noStrike" dirty="0">
                          <a:solidFill>
                            <a:srgbClr val="FFFFFF"/>
                          </a:solidFill>
                          <a:effectLst/>
                          <a:latin typeface="Franklin Gothic Book" panose="020B0503020102020204" pitchFamily="34" charset="0"/>
                        </a:rPr>
                        <a:t>Independent Foundations</a:t>
                      </a:r>
                    </a:p>
                  </a:txBody>
                  <a:tcPr marL="6350" marR="6350" marT="6350" marB="0" anchor="b">
                    <a:lnL>
                      <a:noFill/>
                    </a:lnL>
                    <a:lnR>
                      <a:noFill/>
                    </a:lnR>
                    <a:lnT>
                      <a:noFill/>
                    </a:lnT>
                    <a:lnB>
                      <a:noFill/>
                    </a:lnB>
                    <a:solidFill>
                      <a:srgbClr val="1E8CB0"/>
                    </a:solidFill>
                  </a:tcPr>
                </a:tc>
                <a:tc>
                  <a:txBody>
                    <a:bodyPr/>
                    <a:lstStyle/>
                    <a:p>
                      <a:pPr algn="r" fontAlgn="b"/>
                      <a:r>
                        <a:rPr lang="en-US" sz="2000" b="1" i="0" u="none" strike="noStrike">
                          <a:solidFill>
                            <a:srgbClr val="FFFFFF"/>
                          </a:solidFill>
                          <a:effectLst/>
                          <a:latin typeface="Franklin Gothic Book" panose="020B0503020102020204" pitchFamily="34" charset="0"/>
                        </a:rPr>
                        <a:t>2018</a:t>
                      </a:r>
                    </a:p>
                  </a:txBody>
                  <a:tcPr marL="6350" marR="6350" marT="6350" marB="0" anchor="b">
                    <a:lnL>
                      <a:noFill/>
                    </a:lnL>
                    <a:lnR>
                      <a:noFill/>
                    </a:lnR>
                    <a:lnT>
                      <a:noFill/>
                    </a:lnT>
                    <a:lnB>
                      <a:noFill/>
                    </a:lnB>
                    <a:solidFill>
                      <a:srgbClr val="1E8CB0"/>
                    </a:solidFill>
                  </a:tcPr>
                </a:tc>
                <a:tc>
                  <a:txBody>
                    <a:bodyPr/>
                    <a:lstStyle/>
                    <a:p>
                      <a:pPr algn="r" fontAlgn="b"/>
                      <a:r>
                        <a:rPr lang="en-US" sz="2000" b="1" i="0" u="none" strike="noStrike">
                          <a:solidFill>
                            <a:srgbClr val="FFFFFF"/>
                          </a:solidFill>
                          <a:effectLst/>
                          <a:latin typeface="Franklin Gothic Book" panose="020B0503020102020204" pitchFamily="34" charset="0"/>
                        </a:rPr>
                        <a:t>2019</a:t>
                      </a:r>
                    </a:p>
                  </a:txBody>
                  <a:tcPr marL="6350" marR="6350" marT="6350" marB="0" anchor="b">
                    <a:lnL>
                      <a:noFill/>
                    </a:lnL>
                    <a:lnR>
                      <a:noFill/>
                    </a:lnR>
                    <a:lnT>
                      <a:noFill/>
                    </a:lnT>
                    <a:lnB>
                      <a:noFill/>
                    </a:lnB>
                    <a:solidFill>
                      <a:srgbClr val="1E8CB0"/>
                    </a:solidFill>
                  </a:tcPr>
                </a:tc>
                <a:tc>
                  <a:txBody>
                    <a:bodyPr/>
                    <a:lstStyle/>
                    <a:p>
                      <a:pPr algn="r" fontAlgn="b"/>
                      <a:r>
                        <a:rPr lang="en-US" sz="2000" b="1" i="0" u="none" strike="noStrike">
                          <a:solidFill>
                            <a:srgbClr val="FFFFFF"/>
                          </a:solidFill>
                          <a:effectLst/>
                          <a:latin typeface="Franklin Gothic Book" panose="020B0503020102020204" pitchFamily="34" charset="0"/>
                        </a:rPr>
                        <a:t>% Change</a:t>
                      </a:r>
                    </a:p>
                  </a:txBody>
                  <a:tcPr marL="6350" marR="6350" marT="6350" marB="0" anchor="b">
                    <a:lnL>
                      <a:noFill/>
                    </a:lnL>
                    <a:lnR>
                      <a:noFill/>
                    </a:lnR>
                    <a:lnT>
                      <a:noFill/>
                    </a:lnT>
                    <a:lnB>
                      <a:noFill/>
                    </a:lnB>
                    <a:solidFill>
                      <a:srgbClr val="1E8CB0"/>
                    </a:solidFill>
                  </a:tcPr>
                </a:tc>
                <a:extLst>
                  <a:ext uri="{0D108BD9-81ED-4DB2-BD59-A6C34878D82A}">
                    <a16:rowId xmlns:a16="http://schemas.microsoft.com/office/drawing/2014/main" val="3948039406"/>
                  </a:ext>
                </a:extLst>
              </a:tr>
              <a:tr h="329537">
                <a:tc>
                  <a:txBody>
                    <a:bodyPr/>
                    <a:lstStyle/>
                    <a:p>
                      <a:pPr algn="l" fontAlgn="b"/>
                      <a:r>
                        <a:rPr lang="en-US" sz="2000" b="0" i="0" u="none" strike="noStrike" dirty="0">
                          <a:solidFill>
                            <a:srgbClr val="000000"/>
                          </a:solidFill>
                          <a:effectLst/>
                          <a:latin typeface="Franklin Gothic Book" panose="020B0503020102020204" pitchFamily="34" charset="0"/>
                        </a:rPr>
                        <a:t>Charitable Assets</a:t>
                      </a:r>
                    </a:p>
                  </a:txBody>
                  <a:tcPr marL="6350" marR="6350" marT="6350" marB="0" anchor="b">
                    <a:lnL>
                      <a:noFill/>
                    </a:lnL>
                    <a:lnR>
                      <a:noFill/>
                    </a:lnR>
                    <a:lnT>
                      <a:noFill/>
                    </a:lnT>
                    <a:lnB w="6350" cap="flat" cmpd="sng" algn="ctr">
                      <a:solidFill>
                        <a:srgbClr val="C9CBCC"/>
                      </a:solidFill>
                      <a:prstDash val="solid"/>
                      <a:round/>
                      <a:headEnd type="none" w="med" len="med"/>
                      <a:tailEnd type="none" w="med" len="med"/>
                    </a:lnB>
                    <a:solidFill>
                      <a:srgbClr val="FFFFFF"/>
                    </a:solidFill>
                  </a:tcPr>
                </a:tc>
                <a:tc>
                  <a:txBody>
                    <a:bodyPr/>
                    <a:lstStyle/>
                    <a:p>
                      <a:pPr algn="r" fontAlgn="b"/>
                      <a:r>
                        <a:rPr lang="en-US" sz="2000" b="0" i="0" u="none" strike="noStrike">
                          <a:solidFill>
                            <a:srgbClr val="000000"/>
                          </a:solidFill>
                          <a:effectLst/>
                          <a:latin typeface="Franklin Gothic Book" panose="020B0503020102020204" pitchFamily="34" charset="0"/>
                        </a:rPr>
                        <a:t>$830.4</a:t>
                      </a:r>
                    </a:p>
                  </a:txBody>
                  <a:tcPr marL="6350" marR="6350" marT="6350" marB="0" anchor="b">
                    <a:lnL>
                      <a:noFill/>
                    </a:lnL>
                    <a:lnR>
                      <a:noFill/>
                    </a:lnR>
                    <a:lnT>
                      <a:noFill/>
                    </a:lnT>
                    <a:lnB w="6350" cap="flat" cmpd="sng" algn="ctr">
                      <a:solidFill>
                        <a:srgbClr val="C9CBCC"/>
                      </a:solidFill>
                      <a:prstDash val="solid"/>
                      <a:round/>
                      <a:headEnd type="none" w="med" len="med"/>
                      <a:tailEnd type="none" w="med" len="med"/>
                    </a:lnB>
                    <a:solidFill>
                      <a:srgbClr val="FFFFFF"/>
                    </a:solidFill>
                  </a:tcPr>
                </a:tc>
                <a:tc>
                  <a:txBody>
                    <a:bodyPr/>
                    <a:lstStyle/>
                    <a:p>
                      <a:pPr algn="r" fontAlgn="b"/>
                      <a:r>
                        <a:rPr lang="en-US" sz="2000" b="0" i="0" u="none" strike="noStrike">
                          <a:solidFill>
                            <a:srgbClr val="000000"/>
                          </a:solidFill>
                          <a:effectLst/>
                          <a:latin typeface="Franklin Gothic Book" panose="020B0503020102020204" pitchFamily="34" charset="0"/>
                        </a:rPr>
                        <a:t>$1,000.7 </a:t>
                      </a:r>
                    </a:p>
                  </a:txBody>
                  <a:tcPr marL="6350" marR="6350" marT="6350" marB="0" anchor="b">
                    <a:lnL>
                      <a:noFill/>
                    </a:lnL>
                    <a:lnR>
                      <a:noFill/>
                    </a:lnR>
                    <a:lnT>
                      <a:noFill/>
                    </a:lnT>
                    <a:lnB w="6350" cap="flat" cmpd="sng" algn="ctr">
                      <a:solidFill>
                        <a:srgbClr val="C9CBCC"/>
                      </a:solidFill>
                      <a:prstDash val="solid"/>
                      <a:round/>
                      <a:headEnd type="none" w="med" len="med"/>
                      <a:tailEnd type="none" w="med" len="med"/>
                    </a:lnB>
                    <a:solidFill>
                      <a:srgbClr val="FFFFFF"/>
                    </a:solidFill>
                  </a:tcPr>
                </a:tc>
                <a:tc>
                  <a:txBody>
                    <a:bodyPr/>
                    <a:lstStyle/>
                    <a:p>
                      <a:pPr algn="r" fontAlgn="b"/>
                      <a:r>
                        <a:rPr lang="en-US" sz="2000" b="0" i="1" u="none" strike="noStrike">
                          <a:solidFill>
                            <a:srgbClr val="000000"/>
                          </a:solidFill>
                          <a:effectLst/>
                          <a:latin typeface="Franklin Gothic Book" panose="020B0503020102020204" pitchFamily="34" charset="0"/>
                        </a:rPr>
                        <a:t>20.4%</a:t>
                      </a:r>
                    </a:p>
                  </a:txBody>
                  <a:tcPr marL="6350" marR="6350" marT="6350" marB="0" anchor="b">
                    <a:lnL>
                      <a:noFill/>
                    </a:lnL>
                    <a:lnR>
                      <a:noFill/>
                    </a:lnR>
                    <a:lnT>
                      <a:noFill/>
                    </a:lnT>
                    <a:lnB w="6350" cap="flat" cmpd="sng" algn="ctr">
                      <a:solidFill>
                        <a:srgbClr val="C9CBCC"/>
                      </a:solidFill>
                      <a:prstDash val="solid"/>
                      <a:round/>
                      <a:headEnd type="none" w="med" len="med"/>
                      <a:tailEnd type="none" w="med" len="med"/>
                    </a:lnB>
                    <a:solidFill>
                      <a:srgbClr val="FFFFFF"/>
                    </a:solidFill>
                  </a:tcPr>
                </a:tc>
                <a:extLst>
                  <a:ext uri="{0D108BD9-81ED-4DB2-BD59-A6C34878D82A}">
                    <a16:rowId xmlns:a16="http://schemas.microsoft.com/office/drawing/2014/main" val="2749552819"/>
                  </a:ext>
                </a:extLst>
              </a:tr>
              <a:tr h="338209">
                <a:tc>
                  <a:txBody>
                    <a:bodyPr/>
                    <a:lstStyle/>
                    <a:p>
                      <a:pPr algn="l" fontAlgn="b"/>
                      <a:r>
                        <a:rPr lang="en-US" sz="2000" b="0" i="0" u="none" strike="noStrike" dirty="0">
                          <a:solidFill>
                            <a:srgbClr val="000000"/>
                          </a:solidFill>
                          <a:effectLst/>
                          <a:latin typeface="Franklin Gothic Book" panose="020B0503020102020204" pitchFamily="34" charset="0"/>
                        </a:rPr>
                        <a:t>Total Grant Dollars</a:t>
                      </a:r>
                    </a:p>
                  </a:txBody>
                  <a:tcPr marL="6350" marR="6350" marT="6350" marB="0" anchor="b">
                    <a:lnL>
                      <a:noFill/>
                    </a:lnL>
                    <a:lnR>
                      <a:noFill/>
                    </a:lnR>
                    <a:lnT w="6350" cap="flat" cmpd="sng" algn="ctr">
                      <a:solidFill>
                        <a:srgbClr val="C9CBCC"/>
                      </a:solidFill>
                      <a:prstDash val="solid"/>
                      <a:round/>
                      <a:headEnd type="none" w="med" len="med"/>
                      <a:tailEnd type="none" w="med" len="med"/>
                    </a:lnT>
                    <a:lnB w="12700" cap="flat" cmpd="sng" algn="ctr">
                      <a:solidFill>
                        <a:srgbClr val="717074"/>
                      </a:solidFill>
                      <a:prstDash val="solid"/>
                      <a:round/>
                      <a:headEnd type="none" w="med" len="med"/>
                      <a:tailEnd type="none" w="med" len="med"/>
                    </a:lnB>
                    <a:solidFill>
                      <a:srgbClr val="F2F2F2"/>
                    </a:solidFill>
                  </a:tcPr>
                </a:tc>
                <a:tc>
                  <a:txBody>
                    <a:bodyPr/>
                    <a:lstStyle/>
                    <a:p>
                      <a:pPr algn="r" fontAlgn="b"/>
                      <a:r>
                        <a:rPr lang="en-US" sz="2000" b="0" i="0" u="none" strike="noStrike" dirty="0">
                          <a:solidFill>
                            <a:srgbClr val="000000"/>
                          </a:solidFill>
                          <a:effectLst/>
                          <a:latin typeface="Franklin Gothic Book" panose="020B0503020102020204" pitchFamily="34" charset="0"/>
                        </a:rPr>
                        <a:t>$54.03 </a:t>
                      </a:r>
                    </a:p>
                  </a:txBody>
                  <a:tcPr marL="6350" marR="6350" marT="6350" marB="0" anchor="b">
                    <a:lnL>
                      <a:noFill/>
                    </a:lnL>
                    <a:lnR>
                      <a:noFill/>
                    </a:lnR>
                    <a:lnT w="6350" cap="flat" cmpd="sng" algn="ctr">
                      <a:solidFill>
                        <a:srgbClr val="C9CBCC"/>
                      </a:solidFill>
                      <a:prstDash val="solid"/>
                      <a:round/>
                      <a:headEnd type="none" w="med" len="med"/>
                      <a:tailEnd type="none" w="med" len="med"/>
                    </a:lnT>
                    <a:lnB w="12700" cap="flat" cmpd="sng" algn="ctr">
                      <a:solidFill>
                        <a:srgbClr val="717074"/>
                      </a:solidFill>
                      <a:prstDash val="solid"/>
                      <a:round/>
                      <a:headEnd type="none" w="med" len="med"/>
                      <a:tailEnd type="none" w="med" len="med"/>
                    </a:lnB>
                    <a:solidFill>
                      <a:srgbClr val="F2F2F2"/>
                    </a:solidFill>
                  </a:tcPr>
                </a:tc>
                <a:tc>
                  <a:txBody>
                    <a:bodyPr/>
                    <a:lstStyle/>
                    <a:p>
                      <a:pPr algn="r" fontAlgn="b"/>
                      <a:r>
                        <a:rPr lang="en-US" sz="2000" b="0" i="0" u="none" strike="noStrike">
                          <a:solidFill>
                            <a:srgbClr val="000000"/>
                          </a:solidFill>
                          <a:effectLst/>
                          <a:latin typeface="Franklin Gothic Book" panose="020B0503020102020204" pitchFamily="34" charset="0"/>
                        </a:rPr>
                        <a:t>$54.35 </a:t>
                      </a:r>
                    </a:p>
                  </a:txBody>
                  <a:tcPr marL="6350" marR="6350" marT="6350" marB="0" anchor="b">
                    <a:lnL>
                      <a:noFill/>
                    </a:lnL>
                    <a:lnR>
                      <a:noFill/>
                    </a:lnR>
                    <a:lnT w="6350" cap="flat" cmpd="sng" algn="ctr">
                      <a:solidFill>
                        <a:srgbClr val="C9CBCC"/>
                      </a:solidFill>
                      <a:prstDash val="solid"/>
                      <a:round/>
                      <a:headEnd type="none" w="med" len="med"/>
                      <a:tailEnd type="none" w="med" len="med"/>
                    </a:lnT>
                    <a:lnB w="12700" cap="flat" cmpd="sng" algn="ctr">
                      <a:solidFill>
                        <a:srgbClr val="717074"/>
                      </a:solidFill>
                      <a:prstDash val="solid"/>
                      <a:round/>
                      <a:headEnd type="none" w="med" len="med"/>
                      <a:tailEnd type="none" w="med" len="med"/>
                    </a:lnB>
                    <a:solidFill>
                      <a:srgbClr val="F2F2F2"/>
                    </a:solidFill>
                  </a:tcPr>
                </a:tc>
                <a:tc>
                  <a:txBody>
                    <a:bodyPr/>
                    <a:lstStyle/>
                    <a:p>
                      <a:pPr algn="r" fontAlgn="b"/>
                      <a:r>
                        <a:rPr lang="en-US" sz="2000" b="0" i="1" u="none" strike="noStrike">
                          <a:solidFill>
                            <a:srgbClr val="000000"/>
                          </a:solidFill>
                          <a:effectLst/>
                          <a:latin typeface="Franklin Gothic Book" panose="020B0503020102020204" pitchFamily="34" charset="0"/>
                        </a:rPr>
                        <a:t>0.6%</a:t>
                      </a:r>
                    </a:p>
                  </a:txBody>
                  <a:tcPr marL="6350" marR="6350" marT="6350" marB="0" anchor="b">
                    <a:lnL>
                      <a:noFill/>
                    </a:lnL>
                    <a:lnR>
                      <a:noFill/>
                    </a:lnR>
                    <a:lnT w="6350" cap="flat" cmpd="sng" algn="ctr">
                      <a:solidFill>
                        <a:srgbClr val="C9CBCC"/>
                      </a:solidFill>
                      <a:prstDash val="solid"/>
                      <a:round/>
                      <a:headEnd type="none" w="med" len="med"/>
                      <a:tailEnd type="none" w="med" len="med"/>
                    </a:lnT>
                    <a:lnB w="12700" cap="flat" cmpd="sng" algn="ctr">
                      <a:solidFill>
                        <a:srgbClr val="717074"/>
                      </a:solidFill>
                      <a:prstDash val="solid"/>
                      <a:round/>
                      <a:headEnd type="none" w="med" len="med"/>
                      <a:tailEnd type="none" w="med" len="med"/>
                    </a:lnB>
                    <a:solidFill>
                      <a:srgbClr val="F2F2F2"/>
                    </a:solidFill>
                  </a:tcPr>
                </a:tc>
                <a:extLst>
                  <a:ext uri="{0D108BD9-81ED-4DB2-BD59-A6C34878D82A}">
                    <a16:rowId xmlns:a16="http://schemas.microsoft.com/office/drawing/2014/main" val="1043953629"/>
                  </a:ext>
                </a:extLst>
              </a:tr>
              <a:tr h="329537">
                <a:tc>
                  <a:txBody>
                    <a:bodyPr/>
                    <a:lstStyle/>
                    <a:p>
                      <a:pPr algn="l" fontAlgn="b"/>
                      <a:r>
                        <a:rPr lang="en-US" sz="2000" b="0" i="0" u="none" strike="noStrike">
                          <a:solidFill>
                            <a:srgbClr val="000000"/>
                          </a:solidFill>
                          <a:effectLst/>
                          <a:latin typeface="Franklin Gothic Book" panose="020B0503020102020204" pitchFamily="34" charset="0"/>
                        </a:rPr>
                        <a:t> </a:t>
                      </a:r>
                    </a:p>
                  </a:txBody>
                  <a:tcPr marL="6350" marR="6350" marT="6350" marB="0" anchor="b">
                    <a:lnL>
                      <a:noFill/>
                    </a:lnL>
                    <a:lnR>
                      <a:noFill/>
                    </a:lnR>
                    <a:lnT w="12700" cap="flat" cmpd="sng" algn="ctr">
                      <a:solidFill>
                        <a:srgbClr val="717074"/>
                      </a:solidFill>
                      <a:prstDash val="solid"/>
                      <a:round/>
                      <a:headEnd type="none" w="med" len="med"/>
                      <a:tailEnd type="none" w="med" len="med"/>
                    </a:lnT>
                    <a:lnB>
                      <a:noFill/>
                    </a:lnB>
                    <a:solidFill>
                      <a:srgbClr val="FFFFFF"/>
                    </a:solidFill>
                  </a:tcPr>
                </a:tc>
                <a:tc>
                  <a:txBody>
                    <a:bodyPr/>
                    <a:lstStyle/>
                    <a:p>
                      <a:pPr algn="l" fontAlgn="b"/>
                      <a:r>
                        <a:rPr lang="en-US" sz="2000" b="0" i="0" u="none" strike="noStrike">
                          <a:solidFill>
                            <a:srgbClr val="000000"/>
                          </a:solidFill>
                          <a:effectLst/>
                          <a:latin typeface="Franklin Gothic Book" panose="020B0503020102020204" pitchFamily="34" charset="0"/>
                        </a:rPr>
                        <a:t> </a:t>
                      </a:r>
                    </a:p>
                  </a:txBody>
                  <a:tcPr marL="6350" marR="6350" marT="6350" marB="0" anchor="b">
                    <a:lnL>
                      <a:noFill/>
                    </a:lnL>
                    <a:lnR>
                      <a:noFill/>
                    </a:lnR>
                    <a:lnT w="12700" cap="flat" cmpd="sng" algn="ctr">
                      <a:solidFill>
                        <a:srgbClr val="717074"/>
                      </a:solidFill>
                      <a:prstDash val="solid"/>
                      <a:round/>
                      <a:headEnd type="none" w="med" len="med"/>
                      <a:tailEnd type="none" w="med" len="med"/>
                    </a:lnT>
                    <a:lnB>
                      <a:noFill/>
                    </a:lnB>
                    <a:solidFill>
                      <a:srgbClr val="FFFFFF"/>
                    </a:solidFill>
                  </a:tcPr>
                </a:tc>
                <a:tc>
                  <a:txBody>
                    <a:bodyPr/>
                    <a:lstStyle/>
                    <a:p>
                      <a:pPr algn="l" fontAlgn="b"/>
                      <a:r>
                        <a:rPr lang="en-US" sz="2000" b="0" i="0" u="none" strike="noStrike">
                          <a:solidFill>
                            <a:srgbClr val="000000"/>
                          </a:solidFill>
                          <a:effectLst/>
                          <a:latin typeface="Franklin Gothic Book" panose="020B0503020102020204" pitchFamily="34" charset="0"/>
                        </a:rPr>
                        <a:t> </a:t>
                      </a:r>
                    </a:p>
                  </a:txBody>
                  <a:tcPr marL="6350" marR="6350" marT="6350" marB="0" anchor="b">
                    <a:lnL>
                      <a:noFill/>
                    </a:lnL>
                    <a:lnR>
                      <a:noFill/>
                    </a:lnR>
                    <a:lnT w="12700" cap="flat" cmpd="sng" algn="ctr">
                      <a:solidFill>
                        <a:srgbClr val="717074"/>
                      </a:solidFill>
                      <a:prstDash val="solid"/>
                      <a:round/>
                      <a:headEnd type="none" w="med" len="med"/>
                      <a:tailEnd type="none" w="med" len="med"/>
                    </a:lnT>
                    <a:lnB>
                      <a:noFill/>
                    </a:lnB>
                    <a:solidFill>
                      <a:srgbClr val="FFFFFF"/>
                    </a:solidFill>
                  </a:tcPr>
                </a:tc>
                <a:tc>
                  <a:txBody>
                    <a:bodyPr/>
                    <a:lstStyle/>
                    <a:p>
                      <a:pPr algn="l" fontAlgn="b"/>
                      <a:r>
                        <a:rPr lang="en-US" sz="2000" b="0" i="0" u="none" strike="noStrike">
                          <a:solidFill>
                            <a:srgbClr val="000000"/>
                          </a:solidFill>
                          <a:effectLst/>
                          <a:latin typeface="Franklin Gothic Book" panose="020B0503020102020204" pitchFamily="34" charset="0"/>
                        </a:rPr>
                        <a:t> </a:t>
                      </a:r>
                    </a:p>
                  </a:txBody>
                  <a:tcPr marL="6350" marR="6350" marT="6350" marB="0" anchor="b">
                    <a:lnL>
                      <a:noFill/>
                    </a:lnL>
                    <a:lnR>
                      <a:noFill/>
                    </a:lnR>
                    <a:lnT w="12700" cap="flat" cmpd="sng" algn="ctr">
                      <a:solidFill>
                        <a:srgbClr val="717074"/>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465657109"/>
                  </a:ext>
                </a:extLst>
              </a:tr>
              <a:tr h="329537">
                <a:tc>
                  <a:txBody>
                    <a:bodyPr/>
                    <a:lstStyle/>
                    <a:p>
                      <a:pPr algn="l" fontAlgn="b"/>
                      <a:r>
                        <a:rPr lang="en-US" sz="2000" b="1" i="0" u="none" strike="noStrike">
                          <a:solidFill>
                            <a:srgbClr val="FFFFFF"/>
                          </a:solidFill>
                          <a:effectLst/>
                          <a:latin typeface="Franklin Gothic Book" panose="020B0503020102020204" pitchFamily="34" charset="0"/>
                        </a:rPr>
                        <a:t>Donor-Advised Funds</a:t>
                      </a:r>
                    </a:p>
                  </a:txBody>
                  <a:tcPr marL="6350" marR="6350" marT="6350" marB="0" anchor="b">
                    <a:lnL>
                      <a:noFill/>
                    </a:lnL>
                    <a:lnR>
                      <a:noFill/>
                    </a:lnR>
                    <a:lnT>
                      <a:noFill/>
                    </a:lnT>
                    <a:lnB>
                      <a:noFill/>
                    </a:lnB>
                    <a:solidFill>
                      <a:srgbClr val="F7931E"/>
                    </a:solidFill>
                  </a:tcPr>
                </a:tc>
                <a:tc>
                  <a:txBody>
                    <a:bodyPr/>
                    <a:lstStyle/>
                    <a:p>
                      <a:pPr algn="r" fontAlgn="b"/>
                      <a:r>
                        <a:rPr lang="en-US" sz="2000" b="1" i="0" u="none" strike="noStrike" dirty="0">
                          <a:solidFill>
                            <a:srgbClr val="FFFFFF"/>
                          </a:solidFill>
                          <a:effectLst/>
                          <a:latin typeface="Franklin Gothic Book" panose="020B0503020102020204" pitchFamily="34" charset="0"/>
                        </a:rPr>
                        <a:t>2018</a:t>
                      </a:r>
                    </a:p>
                  </a:txBody>
                  <a:tcPr marL="6350" marR="6350" marT="6350" marB="0" anchor="b">
                    <a:lnL>
                      <a:noFill/>
                    </a:lnL>
                    <a:lnR>
                      <a:noFill/>
                    </a:lnR>
                    <a:lnT>
                      <a:noFill/>
                    </a:lnT>
                    <a:lnB>
                      <a:noFill/>
                    </a:lnB>
                    <a:solidFill>
                      <a:srgbClr val="F7931E"/>
                    </a:solidFill>
                  </a:tcPr>
                </a:tc>
                <a:tc>
                  <a:txBody>
                    <a:bodyPr/>
                    <a:lstStyle/>
                    <a:p>
                      <a:pPr algn="r" fontAlgn="b"/>
                      <a:r>
                        <a:rPr lang="en-US" sz="2000" b="1" i="0" u="none" strike="noStrike">
                          <a:solidFill>
                            <a:srgbClr val="FFFFFF"/>
                          </a:solidFill>
                          <a:effectLst/>
                          <a:latin typeface="Franklin Gothic Book" panose="020B0503020102020204" pitchFamily="34" charset="0"/>
                        </a:rPr>
                        <a:t>2019</a:t>
                      </a:r>
                    </a:p>
                  </a:txBody>
                  <a:tcPr marL="6350" marR="6350" marT="6350" marB="0" anchor="b">
                    <a:lnL>
                      <a:noFill/>
                    </a:lnL>
                    <a:lnR>
                      <a:noFill/>
                    </a:lnR>
                    <a:lnT>
                      <a:noFill/>
                    </a:lnT>
                    <a:lnB>
                      <a:noFill/>
                    </a:lnB>
                    <a:solidFill>
                      <a:srgbClr val="F7931E"/>
                    </a:solidFill>
                  </a:tcPr>
                </a:tc>
                <a:tc>
                  <a:txBody>
                    <a:bodyPr/>
                    <a:lstStyle/>
                    <a:p>
                      <a:pPr algn="r" fontAlgn="b"/>
                      <a:r>
                        <a:rPr lang="en-US" sz="2000" b="1" i="0" u="none" strike="noStrike">
                          <a:solidFill>
                            <a:srgbClr val="FFFFFF"/>
                          </a:solidFill>
                          <a:effectLst/>
                          <a:latin typeface="Franklin Gothic Book" panose="020B0503020102020204" pitchFamily="34" charset="0"/>
                        </a:rPr>
                        <a:t>% Change</a:t>
                      </a:r>
                    </a:p>
                  </a:txBody>
                  <a:tcPr marL="6350" marR="6350" marT="6350" marB="0" anchor="b">
                    <a:lnL>
                      <a:noFill/>
                    </a:lnL>
                    <a:lnR>
                      <a:noFill/>
                    </a:lnR>
                    <a:lnT>
                      <a:noFill/>
                    </a:lnT>
                    <a:lnB>
                      <a:noFill/>
                    </a:lnB>
                    <a:solidFill>
                      <a:srgbClr val="F7931E"/>
                    </a:solidFill>
                  </a:tcPr>
                </a:tc>
                <a:extLst>
                  <a:ext uri="{0D108BD9-81ED-4DB2-BD59-A6C34878D82A}">
                    <a16:rowId xmlns:a16="http://schemas.microsoft.com/office/drawing/2014/main" val="2751778089"/>
                  </a:ext>
                </a:extLst>
              </a:tr>
              <a:tr h="329537">
                <a:tc>
                  <a:txBody>
                    <a:bodyPr/>
                    <a:lstStyle/>
                    <a:p>
                      <a:pPr algn="l" fontAlgn="b"/>
                      <a:r>
                        <a:rPr lang="en-US" sz="2000" b="0" i="0" u="none" strike="noStrike">
                          <a:solidFill>
                            <a:srgbClr val="000000"/>
                          </a:solidFill>
                          <a:effectLst/>
                          <a:latin typeface="Franklin Gothic Book" panose="020B0503020102020204" pitchFamily="34" charset="0"/>
                        </a:rPr>
                        <a:t>Charitable Assets</a:t>
                      </a:r>
                    </a:p>
                  </a:txBody>
                  <a:tcPr marL="6350" marR="6350" marT="6350" marB="0" anchor="b">
                    <a:lnL>
                      <a:noFill/>
                    </a:lnL>
                    <a:lnR>
                      <a:noFill/>
                    </a:lnR>
                    <a:lnT>
                      <a:noFill/>
                    </a:lnT>
                    <a:lnB w="6350" cap="flat" cmpd="sng" algn="ctr">
                      <a:solidFill>
                        <a:srgbClr val="C9CBCC"/>
                      </a:solidFill>
                      <a:prstDash val="solid"/>
                      <a:round/>
                      <a:headEnd type="none" w="med" len="med"/>
                      <a:tailEnd type="none" w="med" len="med"/>
                    </a:lnB>
                    <a:solidFill>
                      <a:srgbClr val="FFFFFF"/>
                    </a:solidFill>
                  </a:tcPr>
                </a:tc>
                <a:tc>
                  <a:txBody>
                    <a:bodyPr/>
                    <a:lstStyle/>
                    <a:p>
                      <a:pPr algn="r" fontAlgn="b"/>
                      <a:r>
                        <a:rPr lang="en-US" sz="2000" b="0" i="0" u="none" strike="noStrike">
                          <a:solidFill>
                            <a:srgbClr val="000000"/>
                          </a:solidFill>
                          <a:effectLst/>
                          <a:latin typeface="Franklin Gothic Book" panose="020B0503020102020204" pitchFamily="34" charset="0"/>
                        </a:rPr>
                        <a:t>$122.2</a:t>
                      </a:r>
                    </a:p>
                  </a:txBody>
                  <a:tcPr marL="6350" marR="6350" marT="6350" marB="0" anchor="b">
                    <a:lnL>
                      <a:noFill/>
                    </a:lnL>
                    <a:lnR>
                      <a:noFill/>
                    </a:lnR>
                    <a:lnT>
                      <a:noFill/>
                    </a:lnT>
                    <a:lnB w="6350" cap="flat" cmpd="sng" algn="ctr">
                      <a:solidFill>
                        <a:srgbClr val="C9CBCC"/>
                      </a:solidFill>
                      <a:prstDash val="solid"/>
                      <a:round/>
                      <a:headEnd type="none" w="med" len="med"/>
                      <a:tailEnd type="none" w="med" len="med"/>
                    </a:lnB>
                    <a:solidFill>
                      <a:srgbClr val="FFFFFF"/>
                    </a:solidFill>
                  </a:tcPr>
                </a:tc>
                <a:tc>
                  <a:txBody>
                    <a:bodyPr/>
                    <a:lstStyle/>
                    <a:p>
                      <a:pPr algn="r" fontAlgn="b"/>
                      <a:r>
                        <a:rPr lang="en-US" sz="2000" b="0" i="0" u="none" strike="noStrike" dirty="0">
                          <a:solidFill>
                            <a:srgbClr val="000000"/>
                          </a:solidFill>
                          <a:effectLst/>
                          <a:latin typeface="Franklin Gothic Book" panose="020B0503020102020204" pitchFamily="34" charset="0"/>
                        </a:rPr>
                        <a:t>$142.0 </a:t>
                      </a:r>
                    </a:p>
                  </a:txBody>
                  <a:tcPr marL="6350" marR="6350" marT="6350" marB="0" anchor="b">
                    <a:lnL>
                      <a:noFill/>
                    </a:lnL>
                    <a:lnR>
                      <a:noFill/>
                    </a:lnR>
                    <a:lnT>
                      <a:noFill/>
                    </a:lnT>
                    <a:lnB w="6350" cap="flat" cmpd="sng" algn="ctr">
                      <a:solidFill>
                        <a:srgbClr val="C9CBCC"/>
                      </a:solidFill>
                      <a:prstDash val="solid"/>
                      <a:round/>
                      <a:headEnd type="none" w="med" len="med"/>
                      <a:tailEnd type="none" w="med" len="med"/>
                    </a:lnB>
                    <a:solidFill>
                      <a:srgbClr val="FFFFFF"/>
                    </a:solidFill>
                  </a:tcPr>
                </a:tc>
                <a:tc>
                  <a:txBody>
                    <a:bodyPr/>
                    <a:lstStyle/>
                    <a:p>
                      <a:pPr algn="r" fontAlgn="b"/>
                      <a:r>
                        <a:rPr lang="en-US" sz="2000" b="0" i="1" u="none" strike="noStrike">
                          <a:solidFill>
                            <a:srgbClr val="000000"/>
                          </a:solidFill>
                          <a:effectLst/>
                          <a:latin typeface="Franklin Gothic Book" panose="020B0503020102020204" pitchFamily="34" charset="0"/>
                        </a:rPr>
                        <a:t>16.2%</a:t>
                      </a:r>
                    </a:p>
                  </a:txBody>
                  <a:tcPr marL="6350" marR="6350" marT="6350" marB="0" anchor="b">
                    <a:lnL>
                      <a:noFill/>
                    </a:lnL>
                    <a:lnR>
                      <a:noFill/>
                    </a:lnR>
                    <a:lnT>
                      <a:noFill/>
                    </a:lnT>
                    <a:lnB w="6350" cap="flat" cmpd="sng" algn="ctr">
                      <a:solidFill>
                        <a:srgbClr val="C9CBCC"/>
                      </a:solidFill>
                      <a:prstDash val="solid"/>
                      <a:round/>
                      <a:headEnd type="none" w="med" len="med"/>
                      <a:tailEnd type="none" w="med" len="med"/>
                    </a:lnB>
                    <a:solidFill>
                      <a:srgbClr val="FFFFFF"/>
                    </a:solidFill>
                  </a:tcPr>
                </a:tc>
                <a:extLst>
                  <a:ext uri="{0D108BD9-81ED-4DB2-BD59-A6C34878D82A}">
                    <a16:rowId xmlns:a16="http://schemas.microsoft.com/office/drawing/2014/main" val="3969168745"/>
                  </a:ext>
                </a:extLst>
              </a:tr>
              <a:tr h="338209">
                <a:tc>
                  <a:txBody>
                    <a:bodyPr/>
                    <a:lstStyle/>
                    <a:p>
                      <a:pPr algn="l" fontAlgn="b"/>
                      <a:r>
                        <a:rPr lang="en-US" sz="2000" b="0" i="0" u="none" strike="noStrike">
                          <a:solidFill>
                            <a:srgbClr val="000000"/>
                          </a:solidFill>
                          <a:effectLst/>
                          <a:latin typeface="Franklin Gothic Book" panose="020B0503020102020204" pitchFamily="34" charset="0"/>
                        </a:rPr>
                        <a:t>Total Grant Dollars</a:t>
                      </a:r>
                    </a:p>
                  </a:txBody>
                  <a:tcPr marL="6350" marR="6350" marT="6350" marB="0" anchor="b">
                    <a:lnL>
                      <a:noFill/>
                    </a:lnL>
                    <a:lnR>
                      <a:noFill/>
                    </a:lnR>
                    <a:lnT w="6350" cap="flat" cmpd="sng" algn="ctr">
                      <a:solidFill>
                        <a:srgbClr val="C9CBCC"/>
                      </a:solidFill>
                      <a:prstDash val="solid"/>
                      <a:round/>
                      <a:headEnd type="none" w="med" len="med"/>
                      <a:tailEnd type="none" w="med" len="med"/>
                    </a:lnT>
                    <a:lnB w="12700" cap="flat" cmpd="sng" algn="ctr">
                      <a:solidFill>
                        <a:srgbClr val="717074"/>
                      </a:solidFill>
                      <a:prstDash val="solid"/>
                      <a:round/>
                      <a:headEnd type="none" w="med" len="med"/>
                      <a:tailEnd type="none" w="med" len="med"/>
                    </a:lnB>
                    <a:solidFill>
                      <a:srgbClr val="F2F2F2"/>
                    </a:solidFill>
                  </a:tcPr>
                </a:tc>
                <a:tc>
                  <a:txBody>
                    <a:bodyPr/>
                    <a:lstStyle/>
                    <a:p>
                      <a:pPr algn="r" fontAlgn="b"/>
                      <a:r>
                        <a:rPr lang="en-US" sz="2000" b="0" i="0" u="none" strike="noStrike">
                          <a:solidFill>
                            <a:srgbClr val="000000"/>
                          </a:solidFill>
                          <a:effectLst/>
                          <a:latin typeface="Franklin Gothic Book" panose="020B0503020102020204" pitchFamily="34" charset="0"/>
                        </a:rPr>
                        <a:t>$23.72 </a:t>
                      </a:r>
                    </a:p>
                  </a:txBody>
                  <a:tcPr marL="6350" marR="6350" marT="6350" marB="0" anchor="b">
                    <a:lnL>
                      <a:noFill/>
                    </a:lnL>
                    <a:lnR>
                      <a:noFill/>
                    </a:lnR>
                    <a:lnT w="6350" cap="flat" cmpd="sng" algn="ctr">
                      <a:solidFill>
                        <a:srgbClr val="C9CBCC"/>
                      </a:solidFill>
                      <a:prstDash val="solid"/>
                      <a:round/>
                      <a:headEnd type="none" w="med" len="med"/>
                      <a:tailEnd type="none" w="med" len="med"/>
                    </a:lnT>
                    <a:lnB w="12700" cap="flat" cmpd="sng" algn="ctr">
                      <a:solidFill>
                        <a:srgbClr val="717074"/>
                      </a:solidFill>
                      <a:prstDash val="solid"/>
                      <a:round/>
                      <a:headEnd type="none" w="med" len="med"/>
                      <a:tailEnd type="none" w="med" len="med"/>
                    </a:lnB>
                    <a:solidFill>
                      <a:srgbClr val="F2F2F2"/>
                    </a:solidFill>
                  </a:tcPr>
                </a:tc>
                <a:tc>
                  <a:txBody>
                    <a:bodyPr/>
                    <a:lstStyle/>
                    <a:p>
                      <a:pPr algn="r" fontAlgn="b"/>
                      <a:r>
                        <a:rPr lang="en-US" sz="2000" b="0" i="0" u="none" strike="noStrike" dirty="0">
                          <a:solidFill>
                            <a:srgbClr val="000000"/>
                          </a:solidFill>
                          <a:effectLst/>
                          <a:latin typeface="Franklin Gothic Book" panose="020B0503020102020204" pitchFamily="34" charset="0"/>
                        </a:rPr>
                        <a:t>$27.37 </a:t>
                      </a:r>
                    </a:p>
                  </a:txBody>
                  <a:tcPr marL="6350" marR="6350" marT="6350" marB="0" anchor="b">
                    <a:lnL>
                      <a:noFill/>
                    </a:lnL>
                    <a:lnR>
                      <a:noFill/>
                    </a:lnR>
                    <a:lnT w="6350" cap="flat" cmpd="sng" algn="ctr">
                      <a:solidFill>
                        <a:srgbClr val="C9CBCC"/>
                      </a:solidFill>
                      <a:prstDash val="solid"/>
                      <a:round/>
                      <a:headEnd type="none" w="med" len="med"/>
                      <a:tailEnd type="none" w="med" len="med"/>
                    </a:lnT>
                    <a:lnB w="12700" cap="flat" cmpd="sng" algn="ctr">
                      <a:solidFill>
                        <a:srgbClr val="717074"/>
                      </a:solidFill>
                      <a:prstDash val="solid"/>
                      <a:round/>
                      <a:headEnd type="none" w="med" len="med"/>
                      <a:tailEnd type="none" w="med" len="med"/>
                    </a:lnB>
                    <a:solidFill>
                      <a:srgbClr val="F2F2F2"/>
                    </a:solidFill>
                  </a:tcPr>
                </a:tc>
                <a:tc>
                  <a:txBody>
                    <a:bodyPr/>
                    <a:lstStyle/>
                    <a:p>
                      <a:pPr algn="r" fontAlgn="b"/>
                      <a:r>
                        <a:rPr lang="en-US" sz="2000" b="0" i="1" u="none" strike="noStrike" dirty="0">
                          <a:solidFill>
                            <a:srgbClr val="000000"/>
                          </a:solidFill>
                          <a:effectLst/>
                          <a:latin typeface="Franklin Gothic Book" panose="020B0503020102020204" pitchFamily="34" charset="0"/>
                        </a:rPr>
                        <a:t>15.4%</a:t>
                      </a:r>
                    </a:p>
                  </a:txBody>
                  <a:tcPr marL="6350" marR="6350" marT="6350" marB="0" anchor="b">
                    <a:lnL>
                      <a:noFill/>
                    </a:lnL>
                    <a:lnR>
                      <a:noFill/>
                    </a:lnR>
                    <a:lnT w="6350" cap="flat" cmpd="sng" algn="ctr">
                      <a:solidFill>
                        <a:srgbClr val="C9CBCC"/>
                      </a:solidFill>
                      <a:prstDash val="solid"/>
                      <a:round/>
                      <a:headEnd type="none" w="med" len="med"/>
                      <a:tailEnd type="none" w="med" len="med"/>
                    </a:lnT>
                    <a:lnB w="12700" cap="flat" cmpd="sng" algn="ctr">
                      <a:solidFill>
                        <a:srgbClr val="717074"/>
                      </a:solidFill>
                      <a:prstDash val="solid"/>
                      <a:round/>
                      <a:headEnd type="none" w="med" len="med"/>
                      <a:tailEnd type="none" w="med" len="med"/>
                    </a:lnB>
                    <a:solidFill>
                      <a:srgbClr val="F2F2F2"/>
                    </a:solidFill>
                  </a:tcPr>
                </a:tc>
                <a:extLst>
                  <a:ext uri="{0D108BD9-81ED-4DB2-BD59-A6C34878D82A}">
                    <a16:rowId xmlns:a16="http://schemas.microsoft.com/office/drawing/2014/main" val="2551398326"/>
                  </a:ext>
                </a:extLst>
              </a:tr>
            </a:tbl>
          </a:graphicData>
        </a:graphic>
      </p:graphicFrame>
      <p:sp>
        <p:nvSpPr>
          <p:cNvPr id="5" name="Title 4">
            <a:extLst>
              <a:ext uri="{FF2B5EF4-FFF2-40B4-BE49-F238E27FC236}">
                <a16:creationId xmlns:a16="http://schemas.microsoft.com/office/drawing/2014/main" id="{014E7C94-8AD1-410E-AB24-506A0DC04DE3}"/>
              </a:ext>
            </a:extLst>
          </p:cNvPr>
          <p:cNvSpPr>
            <a:spLocks noGrp="1"/>
          </p:cNvSpPr>
          <p:nvPr>
            <p:ph type="title"/>
          </p:nvPr>
        </p:nvSpPr>
        <p:spPr/>
        <p:txBody>
          <a:bodyPr/>
          <a:lstStyle/>
          <a:p>
            <a:r>
              <a:rPr lang="en-US" dirty="0"/>
              <a:t>But the Total Grant Dollars from Foundations Remains Higher</a:t>
            </a:r>
          </a:p>
        </p:txBody>
      </p:sp>
      <p:sp>
        <p:nvSpPr>
          <p:cNvPr id="4" name="TextBox 3">
            <a:extLst>
              <a:ext uri="{FF2B5EF4-FFF2-40B4-BE49-F238E27FC236}">
                <a16:creationId xmlns:a16="http://schemas.microsoft.com/office/drawing/2014/main" id="{39A232C4-951F-4873-860C-C7D43D079F6A}"/>
              </a:ext>
            </a:extLst>
          </p:cNvPr>
          <p:cNvSpPr txBox="1"/>
          <p:nvPr/>
        </p:nvSpPr>
        <p:spPr>
          <a:xfrm>
            <a:off x="507050" y="6992780"/>
            <a:ext cx="9349100" cy="246221"/>
          </a:xfrm>
          <a:prstGeom prst="rect">
            <a:avLst/>
          </a:prstGeom>
          <a:noFill/>
        </p:spPr>
        <p:txBody>
          <a:bodyPr wrap="square" rtlCol="0">
            <a:spAutoFit/>
          </a:bodyPr>
          <a:lstStyle/>
          <a:p>
            <a:r>
              <a:rPr lang="en-US" sz="1000" dirty="0">
                <a:solidFill>
                  <a:schemeClr val="tx2">
                    <a:lumMod val="50000"/>
                  </a:schemeClr>
                </a:solidFill>
              </a:rPr>
              <a:t>Source: National Philanthropic Trust 2020 Donor-Advised Fund Report. </a:t>
            </a:r>
          </a:p>
        </p:txBody>
      </p:sp>
      <p:sp>
        <p:nvSpPr>
          <p:cNvPr id="2" name="Oval 1">
            <a:extLst>
              <a:ext uri="{FF2B5EF4-FFF2-40B4-BE49-F238E27FC236}">
                <a16:creationId xmlns:a16="http://schemas.microsoft.com/office/drawing/2014/main" id="{799953FB-064E-4A69-B300-DA7FA44AAFDB}"/>
              </a:ext>
            </a:extLst>
          </p:cNvPr>
          <p:cNvSpPr/>
          <p:nvPr/>
        </p:nvSpPr>
        <p:spPr>
          <a:xfrm>
            <a:off x="6405797" y="1989382"/>
            <a:ext cx="1538243" cy="713678"/>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8309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4E7C94-8AD1-410E-AB24-506A0DC04DE3}"/>
              </a:ext>
            </a:extLst>
          </p:cNvPr>
          <p:cNvSpPr>
            <a:spLocks noGrp="1"/>
          </p:cNvSpPr>
          <p:nvPr>
            <p:ph type="title"/>
          </p:nvPr>
        </p:nvSpPr>
        <p:spPr/>
        <p:txBody>
          <a:bodyPr/>
          <a:lstStyle/>
          <a:p>
            <a:r>
              <a:rPr lang="en-US" dirty="0"/>
              <a:t>What is a Donor-Advised Fund?</a:t>
            </a:r>
          </a:p>
        </p:txBody>
      </p:sp>
      <p:sp>
        <p:nvSpPr>
          <p:cNvPr id="9" name="Content Placeholder 1">
            <a:extLst>
              <a:ext uri="{FF2B5EF4-FFF2-40B4-BE49-F238E27FC236}">
                <a16:creationId xmlns:a16="http://schemas.microsoft.com/office/drawing/2014/main" id="{2C6A8994-CB21-4E71-A03F-4DFE00708FA3}"/>
              </a:ext>
            </a:extLst>
          </p:cNvPr>
          <p:cNvSpPr>
            <a:spLocks noGrp="1"/>
          </p:cNvSpPr>
          <p:nvPr>
            <p:ph sz="quarter" idx="10"/>
          </p:nvPr>
        </p:nvSpPr>
        <p:spPr>
          <a:xfrm>
            <a:off x="609601" y="1555237"/>
            <a:ext cx="9105543" cy="3999529"/>
          </a:xfrm>
        </p:spPr>
        <p:txBody>
          <a:bodyPr>
            <a:normAutofit/>
          </a:bodyPr>
          <a:lstStyle/>
          <a:p>
            <a:pPr marL="285750" indent="-285750">
              <a:spcAft>
                <a:spcPts val="0"/>
              </a:spcAft>
              <a:buFont typeface="Wingdings" panose="05000000000000000000" pitchFamily="2" charset="2"/>
              <a:buChar char="§"/>
            </a:pPr>
            <a:r>
              <a:rPr lang="en-US" sz="2000" b="0" dirty="0"/>
              <a:t>A donor-advised fund (DAF) is a separate fund or account that a donor establishes at a public charity (such as a community foundation, university or financial institution). </a:t>
            </a:r>
          </a:p>
          <a:p>
            <a:pPr marL="285750" indent="-285750">
              <a:spcAft>
                <a:spcPts val="0"/>
              </a:spcAft>
              <a:buFont typeface="Wingdings" panose="05000000000000000000" pitchFamily="2" charset="2"/>
              <a:buChar char="§"/>
            </a:pPr>
            <a:endParaRPr lang="en-US" sz="2000" b="0" dirty="0"/>
          </a:p>
          <a:p>
            <a:pPr marL="285750" indent="-285750">
              <a:spcAft>
                <a:spcPts val="0"/>
              </a:spcAft>
              <a:buFont typeface="Wingdings" panose="05000000000000000000" pitchFamily="2" charset="2"/>
              <a:buChar char="§"/>
            </a:pPr>
            <a:r>
              <a:rPr lang="en-US" sz="2000" b="0" dirty="0"/>
              <a:t>The assets contributed by the donor to a DAF are owned and managed by the charity, but the donor retains the right to make recommendations with respect to distributions and investments. </a:t>
            </a:r>
          </a:p>
          <a:p>
            <a:pPr marL="285750" indent="-285750">
              <a:spcAft>
                <a:spcPts val="0"/>
              </a:spcAft>
              <a:buFont typeface="Wingdings" panose="05000000000000000000" pitchFamily="2" charset="2"/>
              <a:buChar char="§"/>
            </a:pPr>
            <a:endParaRPr lang="en-US" sz="2000" b="0" dirty="0"/>
          </a:p>
          <a:p>
            <a:pPr marL="285750" indent="-285750">
              <a:spcAft>
                <a:spcPts val="0"/>
              </a:spcAft>
              <a:buFont typeface="Wingdings" panose="05000000000000000000" pitchFamily="2" charset="2"/>
              <a:buChar char="§"/>
            </a:pPr>
            <a:r>
              <a:rPr lang="en-US" sz="2000" b="0" dirty="0"/>
              <a:t>The charity is not obligated to accept or implement those recommendations, but as a practical matter, often does. </a:t>
            </a:r>
          </a:p>
        </p:txBody>
      </p:sp>
    </p:spTree>
    <p:extLst>
      <p:ext uri="{BB962C8B-B14F-4D97-AF65-F5344CB8AC3E}">
        <p14:creationId xmlns:p14="http://schemas.microsoft.com/office/powerpoint/2010/main" val="4047267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4E7C94-8AD1-410E-AB24-506A0DC04DE3}"/>
              </a:ext>
            </a:extLst>
          </p:cNvPr>
          <p:cNvSpPr>
            <a:spLocks noGrp="1"/>
          </p:cNvSpPr>
          <p:nvPr>
            <p:ph type="title"/>
          </p:nvPr>
        </p:nvSpPr>
        <p:spPr/>
        <p:txBody>
          <a:bodyPr/>
          <a:lstStyle/>
          <a:p>
            <a:r>
              <a:rPr lang="en-US" dirty="0"/>
              <a:t>What is a Private Foundation?</a:t>
            </a:r>
          </a:p>
        </p:txBody>
      </p:sp>
      <p:sp>
        <p:nvSpPr>
          <p:cNvPr id="9" name="Content Placeholder 1">
            <a:extLst>
              <a:ext uri="{FF2B5EF4-FFF2-40B4-BE49-F238E27FC236}">
                <a16:creationId xmlns:a16="http://schemas.microsoft.com/office/drawing/2014/main" id="{2C6A8994-CB21-4E71-A03F-4DFE00708FA3}"/>
              </a:ext>
            </a:extLst>
          </p:cNvPr>
          <p:cNvSpPr>
            <a:spLocks noGrp="1"/>
          </p:cNvSpPr>
          <p:nvPr>
            <p:ph sz="quarter" idx="10"/>
          </p:nvPr>
        </p:nvSpPr>
        <p:spPr>
          <a:xfrm>
            <a:off x="609601" y="1555237"/>
            <a:ext cx="9045722" cy="3238954"/>
          </a:xfrm>
        </p:spPr>
        <p:txBody>
          <a:bodyPr>
            <a:normAutofit/>
          </a:bodyPr>
          <a:lstStyle/>
          <a:p>
            <a:pPr marL="285750" indent="-285750">
              <a:spcAft>
                <a:spcPts val="0"/>
              </a:spcAft>
              <a:buFont typeface="Wingdings" panose="05000000000000000000" pitchFamily="2" charset="2"/>
              <a:buChar char="§"/>
            </a:pPr>
            <a:r>
              <a:rPr lang="en-US" sz="2000" b="0" dirty="0"/>
              <a:t>A private foundation is an independent legal entity (either a corporation or trust) which is established by an individual or family for charitable purposes.  </a:t>
            </a:r>
          </a:p>
          <a:p>
            <a:pPr marL="285750" indent="-285750">
              <a:spcAft>
                <a:spcPts val="0"/>
              </a:spcAft>
              <a:buFont typeface="Wingdings" panose="05000000000000000000" pitchFamily="2" charset="2"/>
              <a:buChar char="§"/>
            </a:pPr>
            <a:endParaRPr lang="en-US" sz="2000" b="0" dirty="0"/>
          </a:p>
          <a:p>
            <a:pPr marL="285750" indent="-285750">
              <a:spcAft>
                <a:spcPts val="0"/>
              </a:spcAft>
              <a:buFont typeface="Wingdings" panose="05000000000000000000" pitchFamily="2" charset="2"/>
              <a:buChar char="§"/>
            </a:pPr>
            <a:r>
              <a:rPr lang="en-US" sz="2000" b="0" dirty="0"/>
              <a:t>The donor appoints a board of directors or trustees to oversee the foundation which is responsible for receiving charitable contributions, managing and investing charitable assets, and making grants to other charitable organizations.</a:t>
            </a:r>
          </a:p>
          <a:p>
            <a:pPr marL="285750" indent="-285750">
              <a:spcAft>
                <a:spcPts val="0"/>
              </a:spcAft>
              <a:buFont typeface="Wingdings" panose="05000000000000000000" pitchFamily="2" charset="2"/>
              <a:buChar char="§"/>
            </a:pPr>
            <a:endParaRPr lang="en-US" sz="1800" b="0" dirty="0"/>
          </a:p>
        </p:txBody>
      </p:sp>
    </p:spTree>
    <p:extLst>
      <p:ext uri="{BB962C8B-B14F-4D97-AF65-F5344CB8AC3E}">
        <p14:creationId xmlns:p14="http://schemas.microsoft.com/office/powerpoint/2010/main" val="118058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4E7C94-8AD1-410E-AB24-506A0DC04DE3}"/>
              </a:ext>
            </a:extLst>
          </p:cNvPr>
          <p:cNvSpPr>
            <a:spLocks noGrp="1"/>
          </p:cNvSpPr>
          <p:nvPr>
            <p:ph type="title"/>
          </p:nvPr>
        </p:nvSpPr>
        <p:spPr/>
        <p:txBody>
          <a:bodyPr/>
          <a:lstStyle/>
          <a:p>
            <a:r>
              <a:rPr lang="en-US" dirty="0"/>
              <a:t>What are the Key Differences?</a:t>
            </a:r>
          </a:p>
        </p:txBody>
      </p:sp>
      <p:sp>
        <p:nvSpPr>
          <p:cNvPr id="9" name="Content Placeholder 1">
            <a:extLst>
              <a:ext uri="{FF2B5EF4-FFF2-40B4-BE49-F238E27FC236}">
                <a16:creationId xmlns:a16="http://schemas.microsoft.com/office/drawing/2014/main" id="{2C6A8994-CB21-4E71-A03F-4DFE00708FA3}"/>
              </a:ext>
            </a:extLst>
          </p:cNvPr>
          <p:cNvSpPr>
            <a:spLocks noGrp="1"/>
          </p:cNvSpPr>
          <p:nvPr>
            <p:ph sz="quarter" idx="10"/>
          </p:nvPr>
        </p:nvSpPr>
        <p:spPr>
          <a:xfrm>
            <a:off x="609601" y="1555237"/>
            <a:ext cx="9156818" cy="5213032"/>
          </a:xfrm>
        </p:spPr>
        <p:txBody>
          <a:bodyPr>
            <a:normAutofit/>
          </a:bodyPr>
          <a:lstStyle/>
          <a:p>
            <a:pPr marL="285750" indent="-285750">
              <a:lnSpc>
                <a:spcPct val="110000"/>
              </a:lnSpc>
              <a:spcAft>
                <a:spcPts val="0"/>
              </a:spcAft>
              <a:buFont typeface="Wingdings" panose="05000000000000000000" pitchFamily="2" charset="2"/>
              <a:buChar char="§"/>
            </a:pPr>
            <a:r>
              <a:rPr lang="en-US" sz="2000" b="0" dirty="0"/>
              <a:t>The most significant difference is control:  </a:t>
            </a:r>
          </a:p>
          <a:p>
            <a:pPr marL="285750" indent="-285750">
              <a:lnSpc>
                <a:spcPct val="110000"/>
              </a:lnSpc>
              <a:spcAft>
                <a:spcPts val="0"/>
              </a:spcAft>
              <a:buFont typeface="Wingdings" panose="05000000000000000000" pitchFamily="2" charset="2"/>
              <a:buChar char="§"/>
            </a:pPr>
            <a:endParaRPr lang="en-US" sz="1000" b="0" dirty="0"/>
          </a:p>
          <a:p>
            <a:pPr marL="912813" lvl="2" indent="-342900">
              <a:lnSpc>
                <a:spcPct val="110000"/>
              </a:lnSpc>
              <a:buFont typeface="Franklin Gothic Book" panose="020B0503020102020204" pitchFamily="34" charset="0"/>
              <a:buChar char="–"/>
            </a:pPr>
            <a:r>
              <a:rPr lang="en-US" sz="1900" dirty="0"/>
              <a:t>Assets contributed to a DAF are no longer legally under the control of the donor.  The donor may advise on the use of  funds, but there is no legal obligation for the DAF to abide by that request.</a:t>
            </a:r>
          </a:p>
          <a:p>
            <a:pPr marL="912813" lvl="2" indent="-342900">
              <a:lnSpc>
                <a:spcPct val="110000"/>
              </a:lnSpc>
              <a:buFont typeface="Franklin Gothic Book" panose="020B0503020102020204" pitchFamily="34" charset="0"/>
              <a:buChar char="–"/>
            </a:pPr>
            <a:endParaRPr lang="en-US" sz="1900" dirty="0"/>
          </a:p>
          <a:p>
            <a:pPr marL="912813" lvl="2" indent="-342900">
              <a:lnSpc>
                <a:spcPct val="110000"/>
              </a:lnSpc>
              <a:buFont typeface="Franklin Gothic Book" panose="020B0503020102020204" pitchFamily="34" charset="0"/>
              <a:buChar char="–"/>
            </a:pPr>
            <a:r>
              <a:rPr lang="en-US" sz="1900" dirty="0"/>
              <a:t>In a private foundation, board members have complete control over investment and grant decisions.  </a:t>
            </a:r>
          </a:p>
          <a:p>
            <a:pPr marL="912813" lvl="2" indent="-342900">
              <a:lnSpc>
                <a:spcPct val="110000"/>
              </a:lnSpc>
              <a:buFont typeface="Franklin Gothic Book" panose="020B0503020102020204" pitchFamily="34" charset="0"/>
              <a:buChar char="–"/>
            </a:pPr>
            <a:endParaRPr lang="en-US" sz="1900" dirty="0"/>
          </a:p>
          <a:p>
            <a:pPr marL="285750" indent="-285750">
              <a:lnSpc>
                <a:spcPct val="110000"/>
              </a:lnSpc>
              <a:spcAft>
                <a:spcPts val="0"/>
              </a:spcAft>
              <a:buFont typeface="Wingdings" panose="05000000000000000000" pitchFamily="2" charset="2"/>
              <a:buChar char="§"/>
            </a:pPr>
            <a:r>
              <a:rPr lang="en-US" sz="2000" b="0" dirty="0"/>
              <a:t>Private foundations can also give in ways that may not be available through a DAF, such as making grants to individuals, providing scholarships and making program-related investments.</a:t>
            </a:r>
          </a:p>
          <a:p>
            <a:pPr marL="285750" indent="-285750">
              <a:spcAft>
                <a:spcPts val="0"/>
              </a:spcAft>
              <a:buFont typeface="Wingdings" panose="05000000000000000000" pitchFamily="2" charset="2"/>
              <a:buChar char="§"/>
            </a:pPr>
            <a:endParaRPr lang="en-US" sz="2000" b="0" dirty="0"/>
          </a:p>
          <a:p>
            <a:pPr marL="285750" indent="-285750">
              <a:spcAft>
                <a:spcPts val="0"/>
              </a:spcAft>
              <a:buFont typeface="Wingdings" panose="05000000000000000000" pitchFamily="2" charset="2"/>
              <a:buChar char="§"/>
            </a:pPr>
            <a:endParaRPr lang="en-US" sz="2000" b="0" dirty="0"/>
          </a:p>
          <a:p>
            <a:pPr marL="285750" indent="-285750">
              <a:spcAft>
                <a:spcPts val="0"/>
              </a:spcAft>
              <a:buFont typeface="Wingdings" panose="05000000000000000000" pitchFamily="2" charset="2"/>
              <a:buChar char="§"/>
            </a:pPr>
            <a:endParaRPr lang="en-US" sz="2000" b="0" dirty="0"/>
          </a:p>
          <a:p>
            <a:pPr marL="285750" indent="-285750">
              <a:spcAft>
                <a:spcPts val="0"/>
              </a:spcAft>
              <a:buFont typeface="Wingdings" panose="05000000000000000000" pitchFamily="2" charset="2"/>
              <a:buChar char="§"/>
            </a:pPr>
            <a:endParaRPr lang="en-US" sz="2000" b="0" dirty="0"/>
          </a:p>
          <a:p>
            <a:pPr marL="285750" indent="-285750">
              <a:spcAft>
                <a:spcPts val="0"/>
              </a:spcAft>
              <a:buFont typeface="Wingdings" panose="05000000000000000000" pitchFamily="2" charset="2"/>
              <a:buChar char="§"/>
            </a:pPr>
            <a:endParaRPr lang="en-US" sz="2000" b="0" dirty="0"/>
          </a:p>
          <a:p>
            <a:pPr marL="285750" indent="-285750">
              <a:spcAft>
                <a:spcPts val="0"/>
              </a:spcAft>
              <a:buFont typeface="Wingdings" panose="05000000000000000000" pitchFamily="2" charset="2"/>
              <a:buChar char="§"/>
            </a:pPr>
            <a:endParaRPr lang="en-US" sz="1800" b="0" dirty="0"/>
          </a:p>
        </p:txBody>
      </p:sp>
    </p:spTree>
    <p:extLst>
      <p:ext uri="{BB962C8B-B14F-4D97-AF65-F5344CB8AC3E}">
        <p14:creationId xmlns:p14="http://schemas.microsoft.com/office/powerpoint/2010/main" val="590952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a:extLst>
              <a:ext uri="{FF2B5EF4-FFF2-40B4-BE49-F238E27FC236}">
                <a16:creationId xmlns:a16="http://schemas.microsoft.com/office/drawing/2014/main" id="{A16F8C9E-55C5-4ED7-90EF-81794B818A24}"/>
              </a:ext>
            </a:extLst>
          </p:cNvPr>
          <p:cNvSpPr>
            <a:spLocks noGrp="1" noChangeArrowheads="1"/>
          </p:cNvSpPr>
          <p:nvPr>
            <p:ph type="title"/>
          </p:nvPr>
        </p:nvSpPr>
        <p:spPr/>
        <p:txBody>
          <a:bodyPr>
            <a:normAutofit/>
          </a:bodyPr>
          <a:lstStyle/>
          <a:p>
            <a:pPr eaLnBrk="1" hangingPunct="1">
              <a:defRPr/>
            </a:pPr>
            <a:r>
              <a:rPr lang="en-US" b="1" kern="1200" dirty="0">
                <a:ea typeface="+mn-ea"/>
                <a:cs typeface="+mn-cs"/>
              </a:rPr>
              <a:t/>
            </a:r>
            <a:br>
              <a:rPr lang="en-US" b="1" kern="1200" dirty="0">
                <a:ea typeface="+mn-ea"/>
                <a:cs typeface="+mn-cs"/>
              </a:rPr>
            </a:br>
            <a:r>
              <a:rPr lang="en-US" b="1" kern="1200" dirty="0">
                <a:ea typeface="+mn-ea"/>
                <a:cs typeface="+mn-cs"/>
              </a:rPr>
              <a:t>What are the Key Differences Between Charitable Structures?</a:t>
            </a:r>
          </a:p>
        </p:txBody>
      </p:sp>
      <p:sp>
        <p:nvSpPr>
          <p:cNvPr id="6146" name="Slide Number Placeholder 4">
            <a:extLst>
              <a:ext uri="{FF2B5EF4-FFF2-40B4-BE49-F238E27FC236}">
                <a16:creationId xmlns:a16="http://schemas.microsoft.com/office/drawing/2014/main" id="{EACEC2C5-5A38-4D64-BAA1-276798A19C4A}"/>
              </a:ext>
            </a:extLst>
          </p:cNvPr>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BC143"/>
              </a:buClr>
              <a:buFont typeface="Wingdings" panose="05000000000000000000" pitchFamily="2" charset="2"/>
              <a:buChar char="Ø"/>
              <a:defRPr>
                <a:solidFill>
                  <a:srgbClr val="004B91"/>
                </a:solidFill>
                <a:latin typeface="Franklin Gothic Book" panose="020B0503020102020204" pitchFamily="34" charset="0"/>
              </a:defRPr>
            </a:lvl1pPr>
            <a:lvl2pPr marL="817245" indent="-314325">
              <a:spcBef>
                <a:spcPct val="20000"/>
              </a:spcBef>
              <a:buClr>
                <a:srgbClr val="7BC143"/>
              </a:buClr>
              <a:buFont typeface="Wingdings" panose="05000000000000000000" pitchFamily="2" charset="2"/>
              <a:buChar char="Ø"/>
              <a:defRPr>
                <a:solidFill>
                  <a:srgbClr val="004B91"/>
                </a:solidFill>
                <a:latin typeface="Franklin Gothic Book" panose="020B0503020102020204" pitchFamily="34" charset="0"/>
              </a:defRPr>
            </a:lvl2pPr>
            <a:lvl3pPr marL="1257300" indent="-251460">
              <a:spcBef>
                <a:spcPct val="20000"/>
              </a:spcBef>
              <a:buClr>
                <a:srgbClr val="7BC143"/>
              </a:buClr>
              <a:buFont typeface="Wingdings" panose="05000000000000000000" pitchFamily="2" charset="2"/>
              <a:buChar char="Ø"/>
              <a:defRPr>
                <a:solidFill>
                  <a:srgbClr val="004B91"/>
                </a:solidFill>
                <a:latin typeface="Franklin Gothic Book" panose="020B0503020102020204" pitchFamily="34" charset="0"/>
              </a:defRPr>
            </a:lvl3pPr>
            <a:lvl4pPr marL="1760220" indent="-251460">
              <a:spcBef>
                <a:spcPct val="20000"/>
              </a:spcBef>
              <a:buClr>
                <a:srgbClr val="7BC143"/>
              </a:buClr>
              <a:buFont typeface="Wingdings" panose="05000000000000000000" pitchFamily="2" charset="2"/>
              <a:buChar char="Ø"/>
              <a:defRPr>
                <a:solidFill>
                  <a:srgbClr val="004B91"/>
                </a:solidFill>
                <a:latin typeface="Franklin Gothic Book" panose="020B0503020102020204" pitchFamily="34" charset="0"/>
              </a:defRPr>
            </a:lvl4pPr>
            <a:lvl5pPr marL="2263140" indent="-251460">
              <a:spcBef>
                <a:spcPct val="20000"/>
              </a:spcBef>
              <a:buClr>
                <a:srgbClr val="7BC143"/>
              </a:buClr>
              <a:buFont typeface="Wingdings" panose="05000000000000000000" pitchFamily="2" charset="2"/>
              <a:buChar char="Ø"/>
              <a:defRPr>
                <a:solidFill>
                  <a:srgbClr val="004B91"/>
                </a:solidFill>
                <a:latin typeface="Franklin Gothic Book" panose="020B0503020102020204" pitchFamily="34" charset="0"/>
              </a:defRPr>
            </a:lvl5pPr>
            <a:lvl6pPr marL="2766060" indent="-251460" eaLnBrk="0" fontAlgn="base" hangingPunct="0">
              <a:spcBef>
                <a:spcPct val="20000"/>
              </a:spcBef>
              <a:spcAft>
                <a:spcPct val="0"/>
              </a:spcAft>
              <a:buClr>
                <a:srgbClr val="7BC143"/>
              </a:buClr>
              <a:buFont typeface="Wingdings" panose="05000000000000000000" pitchFamily="2" charset="2"/>
              <a:buChar char="Ø"/>
              <a:defRPr>
                <a:solidFill>
                  <a:srgbClr val="004B91"/>
                </a:solidFill>
                <a:latin typeface="Franklin Gothic Book" panose="020B0503020102020204" pitchFamily="34" charset="0"/>
              </a:defRPr>
            </a:lvl6pPr>
            <a:lvl7pPr marL="3268980" indent="-251460" eaLnBrk="0" fontAlgn="base" hangingPunct="0">
              <a:spcBef>
                <a:spcPct val="20000"/>
              </a:spcBef>
              <a:spcAft>
                <a:spcPct val="0"/>
              </a:spcAft>
              <a:buClr>
                <a:srgbClr val="7BC143"/>
              </a:buClr>
              <a:buFont typeface="Wingdings" panose="05000000000000000000" pitchFamily="2" charset="2"/>
              <a:buChar char="Ø"/>
              <a:defRPr>
                <a:solidFill>
                  <a:srgbClr val="004B91"/>
                </a:solidFill>
                <a:latin typeface="Franklin Gothic Book" panose="020B0503020102020204" pitchFamily="34" charset="0"/>
              </a:defRPr>
            </a:lvl7pPr>
            <a:lvl8pPr marL="3771900" indent="-251460" eaLnBrk="0" fontAlgn="base" hangingPunct="0">
              <a:spcBef>
                <a:spcPct val="20000"/>
              </a:spcBef>
              <a:spcAft>
                <a:spcPct val="0"/>
              </a:spcAft>
              <a:buClr>
                <a:srgbClr val="7BC143"/>
              </a:buClr>
              <a:buFont typeface="Wingdings" panose="05000000000000000000" pitchFamily="2" charset="2"/>
              <a:buChar char="Ø"/>
              <a:defRPr>
                <a:solidFill>
                  <a:srgbClr val="004B91"/>
                </a:solidFill>
                <a:latin typeface="Franklin Gothic Book" panose="020B0503020102020204" pitchFamily="34" charset="0"/>
              </a:defRPr>
            </a:lvl8pPr>
            <a:lvl9pPr marL="4274820" indent="-251460" eaLnBrk="0" fontAlgn="base" hangingPunct="0">
              <a:spcBef>
                <a:spcPct val="20000"/>
              </a:spcBef>
              <a:spcAft>
                <a:spcPct val="0"/>
              </a:spcAft>
              <a:buClr>
                <a:srgbClr val="7BC143"/>
              </a:buClr>
              <a:buFont typeface="Wingdings" panose="05000000000000000000" pitchFamily="2" charset="2"/>
              <a:buChar char="Ø"/>
              <a:defRPr>
                <a:solidFill>
                  <a:srgbClr val="004B91"/>
                </a:solidFill>
                <a:latin typeface="Franklin Gothic Book" panose="020B0503020102020204" pitchFamily="34" charset="0"/>
              </a:defRPr>
            </a:lvl9pPr>
          </a:lstStyle>
          <a:p>
            <a:pPr>
              <a:spcBef>
                <a:spcPct val="0"/>
              </a:spcBef>
              <a:buClrTx/>
              <a:buFontTx/>
              <a:buNone/>
            </a:pPr>
            <a:r>
              <a:rPr lang="en-US" altLang="en-US" dirty="0"/>
              <a:t> </a:t>
            </a:r>
          </a:p>
        </p:txBody>
      </p:sp>
      <p:sp>
        <p:nvSpPr>
          <p:cNvPr id="6148" name="Rectangle 3">
            <a:extLst>
              <a:ext uri="{FF2B5EF4-FFF2-40B4-BE49-F238E27FC236}">
                <a16:creationId xmlns:a16="http://schemas.microsoft.com/office/drawing/2014/main" id="{9B65C3D8-84B6-4BBF-9FAE-010EA2CFCCB9}"/>
              </a:ext>
            </a:extLst>
          </p:cNvPr>
          <p:cNvSpPr>
            <a:spLocks noGrp="1" noChangeArrowheads="1"/>
          </p:cNvSpPr>
          <p:nvPr>
            <p:ph type="body" idx="4294967295"/>
          </p:nvPr>
        </p:nvSpPr>
        <p:spPr>
          <a:xfrm>
            <a:off x="152401" y="1455738"/>
            <a:ext cx="7421563" cy="5105400"/>
          </a:xfrm>
        </p:spPr>
        <p:txBody>
          <a:bodyPr/>
          <a:lstStyle/>
          <a:p>
            <a:pPr lvl="1" eaLnBrk="1" hangingPunct="1">
              <a:buFont typeface="Arial" panose="020B0604020202020204" pitchFamily="34" charset="0"/>
              <a:buChar char="•"/>
            </a:pPr>
            <a:endParaRPr lang="en-US" altLang="en-US" dirty="0"/>
          </a:p>
          <a:p>
            <a:pPr eaLnBrk="1" hangingPunct="1">
              <a:buFont typeface="Wingdings" panose="05000000000000000000" pitchFamily="2" charset="2"/>
              <a:buNone/>
            </a:pPr>
            <a:endParaRPr lang="en-US" altLang="en-US" dirty="0"/>
          </a:p>
        </p:txBody>
      </p:sp>
      <p:graphicFrame>
        <p:nvGraphicFramePr>
          <p:cNvPr id="9" name="Table 8">
            <a:extLst>
              <a:ext uri="{FF2B5EF4-FFF2-40B4-BE49-F238E27FC236}">
                <a16:creationId xmlns:a16="http://schemas.microsoft.com/office/drawing/2014/main" id="{894581C7-6D0E-425E-9B30-104D6F8FC3D2}"/>
              </a:ext>
            </a:extLst>
          </p:cNvPr>
          <p:cNvGraphicFramePr>
            <a:graphicFrameLocks noGrp="1"/>
          </p:cNvGraphicFramePr>
          <p:nvPr>
            <p:extLst>
              <p:ext uri="{D42A27DB-BD31-4B8C-83A1-F6EECF244321}">
                <p14:modId xmlns:p14="http://schemas.microsoft.com/office/powerpoint/2010/main" val="3918461892"/>
              </p:ext>
            </p:extLst>
          </p:nvPr>
        </p:nvGraphicFramePr>
        <p:xfrm>
          <a:off x="504035" y="1562100"/>
          <a:ext cx="9389327" cy="5548822"/>
        </p:xfrm>
        <a:graphic>
          <a:graphicData uri="http://schemas.openxmlformats.org/drawingml/2006/table">
            <a:tbl>
              <a:tblPr firstRow="1" bandRow="1">
                <a:tableStyleId>{2D5ABB26-0587-4C30-8999-92F81FD0307C}</a:tableStyleId>
              </a:tblPr>
              <a:tblGrid>
                <a:gridCol w="2845791">
                  <a:extLst>
                    <a:ext uri="{9D8B030D-6E8A-4147-A177-3AD203B41FA5}">
                      <a16:colId xmlns:a16="http://schemas.microsoft.com/office/drawing/2014/main" val="20000"/>
                    </a:ext>
                  </a:extLst>
                </a:gridCol>
                <a:gridCol w="3271768">
                  <a:extLst>
                    <a:ext uri="{9D8B030D-6E8A-4147-A177-3AD203B41FA5}">
                      <a16:colId xmlns:a16="http://schemas.microsoft.com/office/drawing/2014/main" val="3204228094"/>
                    </a:ext>
                  </a:extLst>
                </a:gridCol>
                <a:gridCol w="3271768">
                  <a:extLst>
                    <a:ext uri="{9D8B030D-6E8A-4147-A177-3AD203B41FA5}">
                      <a16:colId xmlns:a16="http://schemas.microsoft.com/office/drawing/2014/main" val="20002"/>
                    </a:ext>
                  </a:extLst>
                </a:gridCol>
              </a:tblGrid>
              <a:tr h="871243">
                <a:tc>
                  <a:txBody>
                    <a:bodyPr/>
                    <a:lstStyle/>
                    <a:p>
                      <a:endParaRPr lang="en-US" sz="1400" dirty="0"/>
                    </a:p>
                  </a:txBody>
                  <a:tcPr marL="100584" marR="100584" marT="50254" marB="50254">
                    <a:lnB w="19050" cap="flat" cmpd="sng" algn="ctr">
                      <a:solidFill>
                        <a:schemeClr val="bg2"/>
                      </a:solidFill>
                      <a:prstDash val="solid"/>
                      <a:round/>
                      <a:headEnd type="none" w="med" len="med"/>
                      <a:tailEnd type="none" w="med" len="med"/>
                    </a:lnB>
                  </a:tcPr>
                </a:tc>
                <a:tc>
                  <a:txBody>
                    <a:bodyPr/>
                    <a:lstStyle/>
                    <a:p>
                      <a:pPr algn="ctr"/>
                      <a:r>
                        <a:rPr lang="en-US" sz="2000" b="1" dirty="0">
                          <a:solidFill>
                            <a:schemeClr val="accent5"/>
                          </a:solidFill>
                        </a:rPr>
                        <a:t>Donor </a:t>
                      </a:r>
                      <a:br>
                        <a:rPr lang="en-US" sz="2000" b="1" dirty="0">
                          <a:solidFill>
                            <a:schemeClr val="accent5"/>
                          </a:solidFill>
                        </a:rPr>
                      </a:br>
                      <a:r>
                        <a:rPr lang="en-US" sz="2000" b="1" dirty="0">
                          <a:solidFill>
                            <a:schemeClr val="accent5"/>
                          </a:solidFill>
                        </a:rPr>
                        <a:t>Advised</a:t>
                      </a:r>
                      <a:r>
                        <a:rPr lang="en-US" sz="2000" b="1" baseline="0" dirty="0">
                          <a:solidFill>
                            <a:schemeClr val="accent5"/>
                          </a:solidFill>
                        </a:rPr>
                        <a:t> Fund</a:t>
                      </a:r>
                      <a:endParaRPr lang="en-US" sz="2000" b="1" dirty="0">
                        <a:solidFill>
                          <a:schemeClr val="accent5"/>
                        </a:solidFill>
                      </a:endParaRPr>
                    </a:p>
                  </a:txBody>
                  <a:tcPr marL="100584" marR="100584" marT="50254" marB="50254" anchor="ctr">
                    <a:lnB w="19050" cap="flat" cmpd="sng" algn="ctr">
                      <a:solidFill>
                        <a:schemeClr val="bg2"/>
                      </a:solidFill>
                      <a:prstDash val="solid"/>
                      <a:round/>
                      <a:headEnd type="none" w="med" len="med"/>
                      <a:tailEnd type="none" w="med" len="med"/>
                    </a:lnB>
                    <a:solidFill>
                      <a:schemeClr val="bg2">
                        <a:lumMod val="60000"/>
                        <a:lumOff val="40000"/>
                      </a:schemeClr>
                    </a:solidFill>
                  </a:tcPr>
                </a:tc>
                <a:tc>
                  <a:txBody>
                    <a:bodyPr/>
                    <a:lstStyle/>
                    <a:p>
                      <a:pPr algn="ctr"/>
                      <a:r>
                        <a:rPr lang="en-US" sz="2000" b="1" dirty="0">
                          <a:solidFill>
                            <a:schemeClr val="accent3">
                              <a:lumMod val="50000"/>
                            </a:schemeClr>
                          </a:solidFill>
                        </a:rPr>
                        <a:t>Private </a:t>
                      </a:r>
                      <a:br>
                        <a:rPr lang="en-US" sz="2000" b="1" dirty="0">
                          <a:solidFill>
                            <a:schemeClr val="accent3">
                              <a:lumMod val="50000"/>
                            </a:schemeClr>
                          </a:solidFill>
                        </a:rPr>
                      </a:br>
                      <a:r>
                        <a:rPr lang="en-US" sz="2000" b="1" dirty="0">
                          <a:solidFill>
                            <a:schemeClr val="accent3">
                              <a:lumMod val="50000"/>
                            </a:schemeClr>
                          </a:solidFill>
                        </a:rPr>
                        <a:t>Foundation</a:t>
                      </a:r>
                    </a:p>
                  </a:txBody>
                  <a:tcPr marL="100584" marR="100584" marT="50254" marB="50254" anchor="ctr">
                    <a:lnB w="1905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0"/>
                  </a:ext>
                </a:extLst>
              </a:tr>
              <a:tr h="1435103">
                <a:tc>
                  <a:txBody>
                    <a:bodyPr/>
                    <a:lstStyle/>
                    <a:p>
                      <a:r>
                        <a:rPr lang="en-US" sz="2000" b="1" dirty="0">
                          <a:solidFill>
                            <a:schemeClr val="tx2">
                              <a:lumMod val="75000"/>
                            </a:schemeClr>
                          </a:solidFill>
                        </a:rPr>
                        <a:t>Set Up</a:t>
                      </a:r>
                    </a:p>
                  </a:txBody>
                  <a:tcPr marL="100584" marR="100584" marT="50254" marB="50254" anchor="ct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marL="0" marR="0" algn="l" defTabSz="914400" rtl="0" eaLnBrk="1" latinLnBrk="0" hangingPunct="1">
                        <a:lnSpc>
                          <a:spcPts val="1575"/>
                        </a:lnSpc>
                        <a:spcBef>
                          <a:spcPts val="750"/>
                        </a:spcBef>
                        <a:spcAft>
                          <a:spcPts val="1200"/>
                        </a:spcAft>
                      </a:pPr>
                      <a:r>
                        <a:rPr lang="en-US" sz="1600" kern="1200" dirty="0">
                          <a:solidFill>
                            <a:schemeClr val="tx2">
                              <a:lumMod val="75000"/>
                            </a:schemeClr>
                          </a:solidFill>
                          <a:latin typeface="+mn-lt"/>
                          <a:ea typeface="+mn-ea"/>
                          <a:cs typeface="+mn-cs"/>
                        </a:rPr>
                        <a:t>Establish account with a DAF sponsor </a:t>
                      </a:r>
                    </a:p>
                  </a:txBody>
                  <a:tcPr marL="100584" marR="100584" marT="50254" marB="50254" anchor="ct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2">
                        <a:lumMod val="60000"/>
                        <a:lumOff val="40000"/>
                      </a:schemeClr>
                    </a:solidFill>
                  </a:tcPr>
                </a:tc>
                <a:tc>
                  <a:txBody>
                    <a:bodyPr/>
                    <a:lstStyle/>
                    <a:p>
                      <a:pPr marL="0" marR="0" indent="227013" algn="l" defTabSz="914400" rtl="0" eaLnBrk="1" latinLnBrk="0" hangingPunct="1">
                        <a:lnSpc>
                          <a:spcPts val="1575"/>
                        </a:lnSpc>
                        <a:spcBef>
                          <a:spcPts val="0"/>
                        </a:spcBef>
                        <a:spcAft>
                          <a:spcPts val="1200"/>
                        </a:spcAft>
                        <a:buClr>
                          <a:srgbClr val="002060"/>
                        </a:buClr>
                        <a:buSzPct val="80000"/>
                        <a:buFont typeface="Wingdings" panose="05000000000000000000" pitchFamily="2" charset="2"/>
                        <a:buChar char="§"/>
                      </a:pPr>
                      <a:r>
                        <a:rPr lang="en-US" sz="1600" kern="1200" dirty="0">
                          <a:solidFill>
                            <a:schemeClr val="tx2">
                              <a:lumMod val="75000"/>
                            </a:schemeClr>
                          </a:solidFill>
                          <a:latin typeface="+mn-lt"/>
                          <a:ea typeface="+mn-ea"/>
                          <a:cs typeface="+mn-cs"/>
                        </a:rPr>
                        <a:t>Form new entity</a:t>
                      </a:r>
                    </a:p>
                    <a:p>
                      <a:pPr marL="0" marR="0" indent="227013" algn="l" defTabSz="914400" rtl="0" eaLnBrk="1" latinLnBrk="0" hangingPunct="1">
                        <a:lnSpc>
                          <a:spcPts val="1575"/>
                        </a:lnSpc>
                        <a:spcBef>
                          <a:spcPts val="0"/>
                        </a:spcBef>
                        <a:spcAft>
                          <a:spcPts val="1200"/>
                        </a:spcAft>
                        <a:buClr>
                          <a:srgbClr val="002060"/>
                        </a:buClr>
                        <a:buSzPct val="80000"/>
                        <a:buFont typeface="Wingdings" panose="05000000000000000000" pitchFamily="2" charset="2"/>
                        <a:buChar char="§"/>
                      </a:pPr>
                      <a:r>
                        <a:rPr lang="en-US" sz="1600" kern="1200" dirty="0">
                          <a:solidFill>
                            <a:schemeClr val="tx2">
                              <a:lumMod val="75000"/>
                            </a:schemeClr>
                          </a:solidFill>
                          <a:latin typeface="+mn-lt"/>
                          <a:ea typeface="+mn-ea"/>
                          <a:cs typeface="+mn-cs"/>
                        </a:rPr>
                        <a:t>Obtain EIN</a:t>
                      </a:r>
                    </a:p>
                    <a:p>
                      <a:pPr marL="0" marR="0" indent="227013" algn="l" defTabSz="914400" rtl="0" eaLnBrk="1" latinLnBrk="0" hangingPunct="1">
                        <a:lnSpc>
                          <a:spcPts val="1575"/>
                        </a:lnSpc>
                        <a:spcBef>
                          <a:spcPts val="0"/>
                        </a:spcBef>
                        <a:spcAft>
                          <a:spcPts val="1200"/>
                        </a:spcAft>
                        <a:buClr>
                          <a:srgbClr val="002060"/>
                        </a:buClr>
                        <a:buSzPct val="80000"/>
                        <a:buFont typeface="Wingdings" panose="05000000000000000000" pitchFamily="2" charset="2"/>
                        <a:buChar char="§"/>
                      </a:pPr>
                      <a:r>
                        <a:rPr lang="en-US" sz="1600" kern="1200" dirty="0">
                          <a:solidFill>
                            <a:schemeClr val="tx2">
                              <a:lumMod val="75000"/>
                            </a:schemeClr>
                          </a:solidFill>
                          <a:latin typeface="+mn-lt"/>
                          <a:ea typeface="+mn-ea"/>
                          <a:cs typeface="+mn-cs"/>
                        </a:rPr>
                        <a:t>Open new bank account</a:t>
                      </a:r>
                    </a:p>
                    <a:p>
                      <a:pPr marL="0" marR="0" indent="227013" algn="l" defTabSz="914400" rtl="0" eaLnBrk="1" latinLnBrk="0" hangingPunct="1">
                        <a:lnSpc>
                          <a:spcPts val="1575"/>
                        </a:lnSpc>
                        <a:spcBef>
                          <a:spcPts val="0"/>
                        </a:spcBef>
                        <a:spcAft>
                          <a:spcPts val="1200"/>
                        </a:spcAft>
                        <a:buClr>
                          <a:srgbClr val="002060"/>
                        </a:buClr>
                        <a:buSzPct val="80000"/>
                        <a:buFont typeface="Wingdings" panose="05000000000000000000" pitchFamily="2" charset="2"/>
                        <a:buChar char="§"/>
                      </a:pPr>
                      <a:r>
                        <a:rPr lang="en-US" sz="1600" kern="1200" dirty="0">
                          <a:solidFill>
                            <a:schemeClr val="tx2">
                              <a:lumMod val="75000"/>
                            </a:schemeClr>
                          </a:solidFill>
                          <a:latin typeface="+mn-lt"/>
                          <a:ea typeface="+mn-ea"/>
                          <a:cs typeface="+mn-cs"/>
                        </a:rPr>
                        <a:t>Prepare and file IRS Form 1023</a:t>
                      </a:r>
                    </a:p>
                  </a:txBody>
                  <a:tcPr marL="100584" marR="100584" marT="50254" marB="50254" anchor="ct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704660">
                <a:tc>
                  <a:txBody>
                    <a:bodyPr/>
                    <a:lstStyle/>
                    <a:p>
                      <a:r>
                        <a:rPr lang="en-US" sz="2000" b="1" dirty="0">
                          <a:solidFill>
                            <a:schemeClr val="tx2">
                              <a:lumMod val="75000"/>
                            </a:schemeClr>
                          </a:solidFill>
                        </a:rPr>
                        <a:t>Start Up Costs</a:t>
                      </a:r>
                    </a:p>
                  </a:txBody>
                  <a:tcPr marL="100584" marR="100584" marT="50254" marB="50254" anchor="ct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algn="ctr">
                        <a:spcAft>
                          <a:spcPts val="1200"/>
                        </a:spcAft>
                      </a:pPr>
                      <a:r>
                        <a:rPr lang="en-US" sz="1600" dirty="0">
                          <a:solidFill>
                            <a:schemeClr val="tx2">
                              <a:lumMod val="75000"/>
                            </a:schemeClr>
                          </a:solidFill>
                        </a:rPr>
                        <a:t>None</a:t>
                      </a:r>
                    </a:p>
                  </a:txBody>
                  <a:tcPr marL="100584" marR="100584" marT="50254" marB="50254" anchor="ct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2">
                        <a:lumMod val="60000"/>
                        <a:lumOff val="40000"/>
                      </a:schemeClr>
                    </a:solidFill>
                  </a:tcPr>
                </a:tc>
                <a:tc>
                  <a:txBody>
                    <a:bodyPr/>
                    <a:lstStyle/>
                    <a:p>
                      <a:pPr marL="0" marR="0" algn="l" defTabSz="914400" rtl="0" eaLnBrk="1" latinLnBrk="0" hangingPunct="1">
                        <a:lnSpc>
                          <a:spcPts val="1575"/>
                        </a:lnSpc>
                        <a:spcBef>
                          <a:spcPts val="750"/>
                        </a:spcBef>
                        <a:spcAft>
                          <a:spcPts val="1200"/>
                        </a:spcAft>
                      </a:pPr>
                      <a:r>
                        <a:rPr lang="en-US" sz="1600" kern="1200" dirty="0">
                          <a:solidFill>
                            <a:schemeClr val="tx2">
                              <a:lumMod val="75000"/>
                            </a:schemeClr>
                          </a:solidFill>
                          <a:latin typeface="+mn-lt"/>
                          <a:ea typeface="+mn-ea"/>
                          <a:cs typeface="+mn-cs"/>
                        </a:rPr>
                        <a:t>Legal (and other) fees which can be significant</a:t>
                      </a:r>
                    </a:p>
                  </a:txBody>
                  <a:tcPr marL="100584" marR="100584" marT="50254" marB="50254" anchor="ct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2"/>
                  </a:ext>
                </a:extLst>
              </a:tr>
              <a:tr h="1328714">
                <a:tc>
                  <a:txBody>
                    <a:bodyPr/>
                    <a:lstStyle/>
                    <a:p>
                      <a:r>
                        <a:rPr lang="en-US" sz="2000" b="1" dirty="0">
                          <a:solidFill>
                            <a:schemeClr val="tx2">
                              <a:lumMod val="75000"/>
                            </a:schemeClr>
                          </a:solidFill>
                        </a:rPr>
                        <a:t>Ongoing Reporting Obligations</a:t>
                      </a:r>
                    </a:p>
                  </a:txBody>
                  <a:tcPr marL="100584" marR="100584" marT="50254" marB="50254" anchor="ct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lang="en-US" sz="1600" dirty="0">
                        <a:solidFill>
                          <a:schemeClr val="tx2">
                            <a:lumMod val="75000"/>
                          </a:schemeClr>
                        </a:solidFill>
                      </a:endParaRPr>
                    </a:p>
                    <a:p>
                      <a:pPr marL="0" marR="0" lvl="0" indent="0" algn="ctr" defTabSz="914400" rtl="0" eaLnBrk="1" fontAlgn="auto" latinLnBrk="0" hangingPunct="1">
                        <a:lnSpc>
                          <a:spcPct val="100000"/>
                        </a:lnSpc>
                        <a:spcBef>
                          <a:spcPts val="0"/>
                        </a:spcBef>
                        <a:spcAft>
                          <a:spcPts val="1200"/>
                        </a:spcAft>
                        <a:buClrTx/>
                        <a:buSzTx/>
                        <a:buFontTx/>
                        <a:buNone/>
                        <a:tabLst/>
                        <a:defRPr/>
                      </a:pPr>
                      <a:r>
                        <a:rPr lang="en-US" sz="1600" dirty="0">
                          <a:solidFill>
                            <a:schemeClr val="tx2">
                              <a:lumMod val="75000"/>
                            </a:schemeClr>
                          </a:solidFill>
                        </a:rPr>
                        <a:t>None</a:t>
                      </a:r>
                    </a:p>
                    <a:p>
                      <a:pPr algn="ctr">
                        <a:spcAft>
                          <a:spcPts val="1200"/>
                        </a:spcAft>
                      </a:pPr>
                      <a:endParaRPr lang="en-US" sz="1600" dirty="0">
                        <a:solidFill>
                          <a:schemeClr val="tx2">
                            <a:lumMod val="75000"/>
                          </a:schemeClr>
                        </a:solidFill>
                      </a:endParaRPr>
                    </a:p>
                  </a:txBody>
                  <a:tcPr marL="100584" marR="100584" marT="50254" marB="50254" anchor="ct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2">
                        <a:lumMod val="60000"/>
                        <a:lumOff val="40000"/>
                      </a:schemeClr>
                    </a:solidFill>
                  </a:tcPr>
                </a:tc>
                <a:tc>
                  <a:txBody>
                    <a:bodyPr/>
                    <a:lstStyle/>
                    <a:p>
                      <a:pPr marL="227013" marR="0" indent="-227013" algn="l" defTabSz="914400" rtl="0" eaLnBrk="1" latinLnBrk="0" hangingPunct="1">
                        <a:lnSpc>
                          <a:spcPts val="1575"/>
                        </a:lnSpc>
                        <a:spcBef>
                          <a:spcPts val="0"/>
                        </a:spcBef>
                        <a:spcAft>
                          <a:spcPts val="1200"/>
                        </a:spcAft>
                        <a:buClr>
                          <a:srgbClr val="002060"/>
                        </a:buClr>
                        <a:buSzPct val="80000"/>
                        <a:buFont typeface="Wingdings" panose="05000000000000000000" pitchFamily="2" charset="2"/>
                        <a:buChar char="§"/>
                      </a:pPr>
                      <a:r>
                        <a:rPr lang="en-US" sz="1600" kern="1200" dirty="0">
                          <a:solidFill>
                            <a:schemeClr val="tx2">
                              <a:lumMod val="75000"/>
                            </a:schemeClr>
                          </a:solidFill>
                          <a:latin typeface="+mn-lt"/>
                          <a:ea typeface="+mn-ea"/>
                          <a:cs typeface="+mn-cs"/>
                        </a:rPr>
                        <a:t>File Form 990-PF with IRS annually (a copy also needs to be delivered to the state attorney general)</a:t>
                      </a:r>
                    </a:p>
                    <a:p>
                      <a:pPr marL="227013" marR="0" indent="-227013" algn="l" defTabSz="914400" rtl="0" eaLnBrk="1" latinLnBrk="0" hangingPunct="1">
                        <a:lnSpc>
                          <a:spcPts val="1575"/>
                        </a:lnSpc>
                        <a:spcBef>
                          <a:spcPts val="0"/>
                        </a:spcBef>
                        <a:spcAft>
                          <a:spcPts val="1200"/>
                        </a:spcAft>
                        <a:buClr>
                          <a:srgbClr val="002060"/>
                        </a:buClr>
                        <a:buSzPct val="80000"/>
                        <a:buFont typeface="Wingdings" panose="05000000000000000000" pitchFamily="2" charset="2"/>
                        <a:buChar char="§"/>
                      </a:pPr>
                      <a:r>
                        <a:rPr lang="en-US" sz="1600" kern="1200" dirty="0">
                          <a:solidFill>
                            <a:schemeClr val="tx2">
                              <a:lumMod val="75000"/>
                            </a:schemeClr>
                          </a:solidFill>
                          <a:latin typeface="+mn-lt"/>
                          <a:ea typeface="+mn-ea"/>
                          <a:cs typeface="+mn-cs"/>
                        </a:rPr>
                        <a:t>State level annual reports (if formed as a corporation)</a:t>
                      </a:r>
                    </a:p>
                  </a:txBody>
                  <a:tcPr marL="100584" marR="100584" marT="50254" marB="50254" anchor="ct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3"/>
                  </a:ext>
                </a:extLst>
              </a:tr>
              <a:tr h="903160">
                <a:tc>
                  <a:txBody>
                    <a:bodyPr/>
                    <a:lstStyle/>
                    <a:p>
                      <a:r>
                        <a:rPr lang="en-US" sz="2000" b="1" dirty="0">
                          <a:solidFill>
                            <a:schemeClr val="tx2">
                              <a:lumMod val="75000"/>
                            </a:schemeClr>
                          </a:solidFill>
                        </a:rPr>
                        <a:t>Ongoing Management and Fees</a:t>
                      </a:r>
                    </a:p>
                  </a:txBody>
                  <a:tcPr marL="100584" marR="100584" marT="50254" marB="50254" anchor="ct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marL="285750" marR="0" indent="-285750" algn="l" defTabSz="914400" rtl="0" eaLnBrk="1" latinLnBrk="0" hangingPunct="1">
                        <a:lnSpc>
                          <a:spcPts val="1575"/>
                        </a:lnSpc>
                        <a:spcBef>
                          <a:spcPts val="0"/>
                        </a:spcBef>
                        <a:spcAft>
                          <a:spcPts val="1200"/>
                        </a:spcAft>
                        <a:buClr>
                          <a:srgbClr val="002060"/>
                        </a:buClr>
                        <a:buSzPct val="80000"/>
                        <a:buFont typeface="Wingdings" panose="05000000000000000000" pitchFamily="2" charset="2"/>
                        <a:buChar char="§"/>
                      </a:pPr>
                      <a:r>
                        <a:rPr lang="en-US" sz="1600" kern="1200" dirty="0">
                          <a:solidFill>
                            <a:schemeClr val="tx2">
                              <a:lumMod val="75000"/>
                            </a:schemeClr>
                          </a:solidFill>
                          <a:latin typeface="+mn-lt"/>
                          <a:ea typeface="+mn-ea"/>
                          <a:cs typeface="+mn-cs"/>
                        </a:rPr>
                        <a:t>30-90 BPS for administrative fees</a:t>
                      </a:r>
                    </a:p>
                    <a:p>
                      <a:pPr marL="285750" marR="0" indent="-285750" algn="l" defTabSz="914400" rtl="0" eaLnBrk="1" latinLnBrk="0" hangingPunct="1">
                        <a:lnSpc>
                          <a:spcPts val="1575"/>
                        </a:lnSpc>
                        <a:spcBef>
                          <a:spcPts val="0"/>
                        </a:spcBef>
                        <a:spcAft>
                          <a:spcPts val="1200"/>
                        </a:spcAft>
                        <a:buClr>
                          <a:srgbClr val="002060"/>
                        </a:buClr>
                        <a:buSzPct val="80000"/>
                        <a:buFont typeface="Wingdings" panose="05000000000000000000" pitchFamily="2" charset="2"/>
                        <a:buChar char="§"/>
                      </a:pPr>
                      <a:r>
                        <a:rPr lang="en-US" sz="1600" kern="1200" dirty="0">
                          <a:solidFill>
                            <a:schemeClr val="tx2">
                              <a:lumMod val="75000"/>
                            </a:schemeClr>
                          </a:solidFill>
                          <a:latin typeface="+mn-lt"/>
                          <a:ea typeface="+mn-ea"/>
                          <a:cs typeface="+mn-cs"/>
                        </a:rPr>
                        <a:t>15-70 BPS for investment management fees</a:t>
                      </a:r>
                    </a:p>
                  </a:txBody>
                  <a:tcPr marL="100584" marR="100584" marT="50254" marB="50254" anchor="ct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1600" kern="1200" dirty="0">
                          <a:solidFill>
                            <a:schemeClr val="tx2">
                              <a:lumMod val="75000"/>
                            </a:schemeClr>
                          </a:solidFill>
                          <a:latin typeface="+mn-lt"/>
                          <a:ea typeface="+mn-ea"/>
                          <a:cs typeface="+mn-cs"/>
                        </a:rPr>
                        <a:t>Varies depending on investment advisor selected by Foundation</a:t>
                      </a:r>
                    </a:p>
                  </a:txBody>
                  <a:tcPr marL="100584" marR="100584" marT="50254" marB="50254" anchor="ct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42956107"/>
      </p:ext>
    </p:extLst>
  </p:cSld>
  <p:clrMapOvr>
    <a:masterClrMapping/>
  </p:clrMapOvr>
</p:sld>
</file>

<file path=ppt/theme/theme1.xml><?xml version="1.0" encoding="utf-8"?>
<a:theme xmlns:a="http://schemas.openxmlformats.org/drawingml/2006/main" name="Custom Design">
  <a:themeElements>
    <a:clrScheme name="HCCColors">
      <a:dk1>
        <a:sysClr val="windowText" lastClr="000000"/>
      </a:dk1>
      <a:lt1>
        <a:sysClr val="window" lastClr="FFFFFF"/>
      </a:lt1>
      <a:dk2>
        <a:srgbClr val="717074"/>
      </a:dk2>
      <a:lt2>
        <a:srgbClr val="C9CBCC"/>
      </a:lt2>
      <a:accent1>
        <a:srgbClr val="004B91"/>
      </a:accent1>
      <a:accent2>
        <a:srgbClr val="7BC143"/>
      </a:accent2>
      <a:accent3>
        <a:srgbClr val="ADE0F1"/>
      </a:accent3>
      <a:accent4>
        <a:srgbClr val="E2E419"/>
      </a:accent4>
      <a:accent5>
        <a:srgbClr val="F7931E"/>
      </a:accent5>
      <a:accent6>
        <a:srgbClr val="008852"/>
      </a:accent6>
      <a:hlink>
        <a:srgbClr val="ADE0F1"/>
      </a:hlink>
      <a:folHlink>
        <a:srgbClr val="5F6DB3"/>
      </a:folHlink>
    </a:clrScheme>
    <a:fontScheme name="HCCFonts">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andout Template.potx" id="{CAA5EF55-D989-439D-8D4A-3DA615022B06}" vid="{00BC1853-2242-46DB-B883-D9AACD8580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10.xml><?xml version="1.0" encoding="utf-8"?>
<ct:contentTypeSchema xmlns:ct="http://schemas.microsoft.com/office/2006/metadata/contentType" xmlns:ma="http://schemas.microsoft.com/office/2006/metadata/properties/metaAttributes" ct:_="" ma:_="" ma:contentTypeName="Document" ma:contentTypeID="0x010100AA0A81915698D74AABA46F8309712B3C" ma:contentTypeVersion="13" ma:contentTypeDescription="Create a new document." ma:contentTypeScope="" ma:versionID="a826a245c51ef72b94b50243754f922d">
  <xsd:schema xmlns:xsd="http://www.w3.org/2001/XMLSchema" xmlns:xs="http://www.w3.org/2001/XMLSchema" xmlns:p="http://schemas.microsoft.com/office/2006/metadata/properties" xmlns:ns3="43a5f238-6187-4779-b6bd-74b8b196db9d" xmlns:ns4="8f115042-2af0-41d2-bd3c-931c1ec380f0" targetNamespace="http://schemas.microsoft.com/office/2006/metadata/properties" ma:root="true" ma:fieldsID="c64ba3375d80d01b246d80e887ebd1f2" ns3:_="" ns4:_="">
    <xsd:import namespace="43a5f238-6187-4779-b6bd-74b8b196db9d"/>
    <xsd:import namespace="8f115042-2af0-41d2-bd3c-931c1ec380f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a5f238-6187-4779-b6bd-74b8b196db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115042-2af0-41d2-bd3c-931c1ec380f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VariableListDefinition name="Computed" displayName="Computed" id="c1d9152e-407a-4262-9f0f-1379e02cd35d" isdomainofvalue="False" dataSourceId="7075aba6-2ea7-4ee6-b49b-5e34b157a46f"/>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VariableList UniqueId="520fde2a-14e3-49f8-8a50-dd3e0e6e840d" Name="System" ContentType="XML" MajorVersion="0" MinorVersion="1" isLocalCopy="False" IsBaseObject="False" DataSourceId="9c73738c-97de-42bf-98a0-20825cb4e1b1" DataSourceMajorVersion="0" DataSourceMinorVersion="1"/>
</file>

<file path=customXml/item5.xml><?xml version="1.0" encoding="utf-8"?>
<AllExternalAdhocVariableMappings/>
</file>

<file path=customXml/item6.xml><?xml version="1.0" encoding="utf-8"?>
<VariableListDefinition name="AD_HOC" displayName="AD_HOC" id="18206815-b62c-4c93-bf94-be3e51c58e3e" isdomainofvalue="False" dataSourceId="bd9928df-494b-4665-a577-84b6089f4f9e"/>
</file>

<file path=customXml/item7.xml><?xml version="1.0" encoding="utf-8"?>
<VariableList UniqueId="c1d9152e-407a-4262-9f0f-1379e02cd35d" Name="Computed" ContentType="XML" MajorVersion="0" MinorVersion="1" isLocalCopy="False" IsBaseObject="False" DataSourceId="7075aba6-2ea7-4ee6-b49b-5e34b157a46f" DataSourceMajorVersion="0" DataSourceMinorVersion="1"/>
</file>

<file path=customXml/item8.xml><?xml version="1.0" encoding="utf-8"?>
<VariableList UniqueId="18206815-b62c-4c93-bf94-be3e51c58e3e" Name="AD_HOC" ContentType="XML" MajorVersion="0" MinorVersion="1" isLocalCopy="False" IsBaseObject="False" DataSourceId="bd9928df-494b-4665-a577-84b6089f4f9e" DataSourceMajorVersion="0" DataSourceMinorVersion="1"/>
</file>

<file path=customXml/item9.xml><?xml version="1.0" encoding="utf-8"?>
<VariableListDefinition name="System" displayName="System" id="520fde2a-14e3-49f8-8a50-dd3e0e6e840d" isdomainofvalue="False" dataSourceId="9c73738c-97de-42bf-98a0-20825cb4e1b1"/>
</file>

<file path=customXml/itemProps1.xml><?xml version="1.0" encoding="utf-8"?>
<ds:datastoreItem xmlns:ds="http://schemas.openxmlformats.org/officeDocument/2006/customXml" ds:itemID="{718E680A-54FC-4DD8-A114-915186461BAA}">
  <ds:schemaRefs>
    <ds:schemaRef ds:uri="http://schemas.microsoft.com/office/2006/documentManagement/types"/>
    <ds:schemaRef ds:uri="http://schemas.openxmlformats.org/package/2006/metadata/core-properties"/>
    <ds:schemaRef ds:uri="http://purl.org/dc/dcmitype/"/>
    <ds:schemaRef ds:uri="http://purl.org/dc/terms/"/>
    <ds:schemaRef ds:uri="43a5f238-6187-4779-b6bd-74b8b196db9d"/>
    <ds:schemaRef ds:uri="http://www.w3.org/XML/1998/namespace"/>
    <ds:schemaRef ds:uri="http://schemas.microsoft.com/office/2006/metadata/properties"/>
    <ds:schemaRef ds:uri="http://schemas.microsoft.com/office/infopath/2007/PartnerControls"/>
    <ds:schemaRef ds:uri="8f115042-2af0-41d2-bd3c-931c1ec380f0"/>
    <ds:schemaRef ds:uri="http://purl.org/dc/elements/1.1/"/>
  </ds:schemaRefs>
</ds:datastoreItem>
</file>

<file path=customXml/itemProps10.xml><?xml version="1.0" encoding="utf-8"?>
<ds:datastoreItem xmlns:ds="http://schemas.openxmlformats.org/officeDocument/2006/customXml" ds:itemID="{4F1D43F4-267B-4C05-840C-5926E9203A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a5f238-6187-4779-b6bd-74b8b196db9d"/>
    <ds:schemaRef ds:uri="8f115042-2af0-41d2-bd3c-931c1ec380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B00AB6-9D67-4816-BBB9-B7CF75C248D3}">
  <ds:schemaRefs/>
</ds:datastoreItem>
</file>

<file path=customXml/itemProps3.xml><?xml version="1.0" encoding="utf-8"?>
<ds:datastoreItem xmlns:ds="http://schemas.openxmlformats.org/officeDocument/2006/customXml" ds:itemID="{39B65F3D-C0DC-4097-B01F-ACA14722BB5C}">
  <ds:schemaRefs>
    <ds:schemaRef ds:uri="http://schemas.microsoft.com/sharepoint/v3/contenttype/forms"/>
  </ds:schemaRefs>
</ds:datastoreItem>
</file>

<file path=customXml/itemProps4.xml><?xml version="1.0" encoding="utf-8"?>
<ds:datastoreItem xmlns:ds="http://schemas.openxmlformats.org/officeDocument/2006/customXml" ds:itemID="{79C72E47-5B9E-4643-83A6-03E7884D1D51}">
  <ds:schemaRefs/>
</ds:datastoreItem>
</file>

<file path=customXml/itemProps5.xml><?xml version="1.0" encoding="utf-8"?>
<ds:datastoreItem xmlns:ds="http://schemas.openxmlformats.org/officeDocument/2006/customXml" ds:itemID="{1F733AD9-DFCD-401E-AE59-055F3CE8B3EB}">
  <ds:schemaRefs/>
</ds:datastoreItem>
</file>

<file path=customXml/itemProps6.xml><?xml version="1.0" encoding="utf-8"?>
<ds:datastoreItem xmlns:ds="http://schemas.openxmlformats.org/officeDocument/2006/customXml" ds:itemID="{B0CA4176-B87E-454E-BEEB-AF0F8DB60C85}">
  <ds:schemaRefs/>
</ds:datastoreItem>
</file>

<file path=customXml/itemProps7.xml><?xml version="1.0" encoding="utf-8"?>
<ds:datastoreItem xmlns:ds="http://schemas.openxmlformats.org/officeDocument/2006/customXml" ds:itemID="{2F12DC19-B510-4F2B-8405-BDD5E0654AB0}">
  <ds:schemaRefs/>
</ds:datastoreItem>
</file>

<file path=customXml/itemProps8.xml><?xml version="1.0" encoding="utf-8"?>
<ds:datastoreItem xmlns:ds="http://schemas.openxmlformats.org/officeDocument/2006/customXml" ds:itemID="{5F3B8D0E-C06E-4BC4-9E61-3973348086B7}">
  <ds:schemaRefs/>
</ds:datastoreItem>
</file>

<file path=customXml/itemProps9.xml><?xml version="1.0" encoding="utf-8"?>
<ds:datastoreItem xmlns:ds="http://schemas.openxmlformats.org/officeDocument/2006/customXml" ds:itemID="{7BAE50A1-8D66-43B4-A87F-3047099CB739}">
  <ds:schemaRefs/>
</ds:datastoreItem>
</file>

<file path=docProps/app.xml><?xml version="1.0" encoding="utf-8"?>
<Properties xmlns="http://schemas.openxmlformats.org/officeDocument/2006/extended-properties" xmlns:vt="http://schemas.openxmlformats.org/officeDocument/2006/docPropsVTypes">
  <Template>blank</Template>
  <TotalTime>650</TotalTime>
  <Words>1348</Words>
  <Application>Microsoft Office PowerPoint</Application>
  <PresentationFormat>Custom</PresentationFormat>
  <Paragraphs>183</Paragraphs>
  <Slides>11</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Franklin Gothic Book</vt:lpstr>
      <vt:lpstr>Times New Roman</vt:lpstr>
      <vt:lpstr>TradeGothic LT</vt:lpstr>
      <vt:lpstr>Wingdings</vt:lpstr>
      <vt:lpstr>Custom Design</vt:lpstr>
      <vt:lpstr>The Ins and Outs of   PRIVATE FOUNDATIONS &amp; DONOR-ADVISED FUNDS  September 20, 2021  </vt:lpstr>
      <vt:lpstr> The Ins and Outs of Private Foundations and Donor-Advised Funds</vt:lpstr>
      <vt:lpstr>Long-Term Partners to Families</vt:lpstr>
      <vt:lpstr>DAFs Have Grown Significantly as a Percentage of Giving</vt:lpstr>
      <vt:lpstr>But the Total Grant Dollars from Foundations Remains Higher</vt:lpstr>
      <vt:lpstr>What is a Donor-Advised Fund?</vt:lpstr>
      <vt:lpstr>What is a Private Foundation?</vt:lpstr>
      <vt:lpstr>What are the Key Differences?</vt:lpstr>
      <vt:lpstr> What are the Key Differences Between Charitable Structures?</vt:lpstr>
      <vt:lpstr> What are the Key Differences Between Charitable Structures?</vt:lpstr>
      <vt:lpstr>Questions to Ask Yourself to Choose the Right Structure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You Ready?   Tax Planning for Any Election Outcome   October 28, 2020</dc:title>
  <dc:creator>Rose Bock</dc:creator>
  <cp:lastModifiedBy>Talbot, Sophia</cp:lastModifiedBy>
  <cp:revision>55</cp:revision>
  <cp:lastPrinted>2018-03-23T14:29:21Z</cp:lastPrinted>
  <dcterms:created xsi:type="dcterms:W3CDTF">2020-10-28T15:11:15Z</dcterms:created>
  <dcterms:modified xsi:type="dcterms:W3CDTF">2021-10-01T17:19:55Z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0x010100AA0A81915698D74AABA46F8309712B3C</vt:lpwstr>
  </property>
</Properties>
</file>